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webextensions/webextension1.xml" ContentType="application/vnd.ms-office.webextens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4058" r:id="rId2"/>
  </p:sldMasterIdLst>
  <p:notesMasterIdLst>
    <p:notesMasterId r:id="rId99"/>
  </p:notesMasterIdLst>
  <p:sldIdLst>
    <p:sldId id="648" r:id="rId3"/>
    <p:sldId id="656" r:id="rId4"/>
    <p:sldId id="713" r:id="rId5"/>
    <p:sldId id="651" r:id="rId6"/>
    <p:sldId id="662" r:id="rId7"/>
    <p:sldId id="661" r:id="rId8"/>
    <p:sldId id="663" r:id="rId9"/>
    <p:sldId id="689" r:id="rId10"/>
    <p:sldId id="690" r:id="rId11"/>
    <p:sldId id="691" r:id="rId12"/>
    <p:sldId id="692" r:id="rId13"/>
    <p:sldId id="693" r:id="rId14"/>
    <p:sldId id="694" r:id="rId15"/>
    <p:sldId id="695" r:id="rId16"/>
    <p:sldId id="696" r:id="rId17"/>
    <p:sldId id="697" r:id="rId18"/>
    <p:sldId id="698" r:id="rId19"/>
    <p:sldId id="699" r:id="rId20"/>
    <p:sldId id="700" r:id="rId21"/>
    <p:sldId id="701" r:id="rId22"/>
    <p:sldId id="702" r:id="rId23"/>
    <p:sldId id="703" r:id="rId24"/>
    <p:sldId id="704" r:id="rId25"/>
    <p:sldId id="705" r:id="rId26"/>
    <p:sldId id="706" r:id="rId27"/>
    <p:sldId id="707" r:id="rId28"/>
    <p:sldId id="708" r:id="rId29"/>
    <p:sldId id="709" r:id="rId30"/>
    <p:sldId id="710" r:id="rId31"/>
    <p:sldId id="712" r:id="rId32"/>
    <p:sldId id="711" r:id="rId33"/>
    <p:sldId id="664" r:id="rId34"/>
    <p:sldId id="659" r:id="rId35"/>
    <p:sldId id="658" r:id="rId36"/>
    <p:sldId id="665" r:id="rId37"/>
    <p:sldId id="666" r:id="rId38"/>
    <p:sldId id="667" r:id="rId39"/>
    <p:sldId id="668" r:id="rId40"/>
    <p:sldId id="670" r:id="rId41"/>
    <p:sldId id="673" r:id="rId42"/>
    <p:sldId id="671" r:id="rId43"/>
    <p:sldId id="675" r:id="rId44"/>
    <p:sldId id="674" r:id="rId45"/>
    <p:sldId id="676" r:id="rId46"/>
    <p:sldId id="677" r:id="rId47"/>
    <p:sldId id="678" r:id="rId48"/>
    <p:sldId id="679" r:id="rId49"/>
    <p:sldId id="587" r:id="rId50"/>
    <p:sldId id="589" r:id="rId51"/>
    <p:sldId id="681" r:id="rId52"/>
    <p:sldId id="594" r:id="rId53"/>
    <p:sldId id="660" r:id="rId54"/>
    <p:sldId id="683" r:id="rId55"/>
    <p:sldId id="684" r:id="rId56"/>
    <p:sldId id="682" r:id="rId57"/>
    <p:sldId id="686" r:id="rId58"/>
    <p:sldId id="685" r:id="rId59"/>
    <p:sldId id="687" r:id="rId60"/>
    <p:sldId id="688" r:id="rId61"/>
    <p:sldId id="680" r:id="rId62"/>
    <p:sldId id="714" r:id="rId63"/>
    <p:sldId id="715" r:id="rId64"/>
    <p:sldId id="716" r:id="rId65"/>
    <p:sldId id="717" r:id="rId66"/>
    <p:sldId id="718" r:id="rId67"/>
    <p:sldId id="719" r:id="rId68"/>
    <p:sldId id="720" r:id="rId69"/>
    <p:sldId id="721" r:id="rId70"/>
    <p:sldId id="722" r:id="rId71"/>
    <p:sldId id="723" r:id="rId72"/>
    <p:sldId id="724" r:id="rId73"/>
    <p:sldId id="725" r:id="rId74"/>
    <p:sldId id="726" r:id="rId75"/>
    <p:sldId id="727" r:id="rId76"/>
    <p:sldId id="728" r:id="rId77"/>
    <p:sldId id="729" r:id="rId78"/>
    <p:sldId id="730" r:id="rId79"/>
    <p:sldId id="731" r:id="rId80"/>
    <p:sldId id="732" r:id="rId81"/>
    <p:sldId id="733" r:id="rId82"/>
    <p:sldId id="734" r:id="rId83"/>
    <p:sldId id="735" r:id="rId84"/>
    <p:sldId id="736" r:id="rId85"/>
    <p:sldId id="737" r:id="rId86"/>
    <p:sldId id="738" r:id="rId87"/>
    <p:sldId id="739" r:id="rId88"/>
    <p:sldId id="740" r:id="rId89"/>
    <p:sldId id="741" r:id="rId90"/>
    <p:sldId id="742" r:id="rId91"/>
    <p:sldId id="743" r:id="rId92"/>
    <p:sldId id="744" r:id="rId93"/>
    <p:sldId id="745" r:id="rId94"/>
    <p:sldId id="746" r:id="rId95"/>
    <p:sldId id="747" r:id="rId96"/>
    <p:sldId id="748" r:id="rId97"/>
    <p:sldId id="749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9BC17D-53F8-2845-997E-CA00A4F13332}">
          <p14:sldIdLst>
            <p14:sldId id="648"/>
            <p14:sldId id="656"/>
            <p14:sldId id="713"/>
            <p14:sldId id="651"/>
            <p14:sldId id="662"/>
            <p14:sldId id="661"/>
            <p14:sldId id="663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2"/>
            <p14:sldId id="711"/>
            <p14:sldId id="664"/>
            <p14:sldId id="659"/>
            <p14:sldId id="658"/>
            <p14:sldId id="665"/>
            <p14:sldId id="666"/>
            <p14:sldId id="667"/>
            <p14:sldId id="668"/>
            <p14:sldId id="670"/>
            <p14:sldId id="673"/>
            <p14:sldId id="671"/>
            <p14:sldId id="675"/>
            <p14:sldId id="674"/>
            <p14:sldId id="676"/>
            <p14:sldId id="677"/>
            <p14:sldId id="678"/>
            <p14:sldId id="679"/>
            <p14:sldId id="587"/>
            <p14:sldId id="589"/>
            <p14:sldId id="681"/>
            <p14:sldId id="594"/>
            <p14:sldId id="660"/>
            <p14:sldId id="683"/>
            <p14:sldId id="684"/>
            <p14:sldId id="682"/>
            <p14:sldId id="686"/>
            <p14:sldId id="685"/>
            <p14:sldId id="687"/>
            <p14:sldId id="688"/>
            <p14:sldId id="680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gyu Ma" initials="T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FF2600"/>
    <a:srgbClr val="0099FF"/>
    <a:srgbClr val="FFEA98"/>
    <a:srgbClr val="FF9300"/>
    <a:srgbClr val="9A44DC"/>
    <a:srgbClr val="582AA0"/>
    <a:srgbClr val="1E4055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89" autoAdjust="0"/>
    <p:restoredTop sz="89414"/>
  </p:normalViewPr>
  <p:slideViewPr>
    <p:cSldViewPr snapToGrid="0">
      <p:cViewPr varScale="1">
        <p:scale>
          <a:sx n="65" d="100"/>
          <a:sy n="65" d="100"/>
        </p:scale>
        <p:origin x="978" y="66"/>
      </p:cViewPr>
      <p:guideLst>
        <p:guide orient="horz" pos="3240"/>
        <p:guide pos="285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3B82-3B23-4184-8AB4-70D5EF1C392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0277-2AFB-49CE-AF0D-E92FEC8F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99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22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98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34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08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96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22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7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5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will use whiteboard for the rest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94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46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5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69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85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8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09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08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28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16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2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80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48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63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73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3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597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133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24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3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195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7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6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38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88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68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309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648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82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62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9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House vs townhouse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05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1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0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30709" y="2839183"/>
            <a:ext cx="8585860" cy="4571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5905" y="280283"/>
            <a:ext cx="8580664" cy="248716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011668" y="2830581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35" y="34416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156314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1168" y="2936176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71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76033"/>
            <a:ext cx="8563356" cy="976775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440060"/>
            <a:ext cx="8563356" cy="4563836"/>
          </a:xfrm>
        </p:spPr>
        <p:txBody>
          <a:bodyPr>
            <a:noAutofit/>
          </a:bodyPr>
          <a:lstStyle>
            <a:lvl1pPr marL="182880" indent="-182880">
              <a:buFont typeface="Wingdings" panose="05000000000000000000" pitchFamily="2" charset="2"/>
              <a:buChar char="Ø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182880">
              <a:buFont typeface="Wingdings" charset="2"/>
              <a:buChar char="Ø"/>
              <a:defRPr sz="2600">
                <a:latin typeface="Calibri" charset="0"/>
                <a:ea typeface="Calibri" charset="0"/>
                <a:cs typeface="Calibri" charset="0"/>
              </a:defRPr>
            </a:lvl2pPr>
            <a:lvl3pPr>
              <a:defRPr sz="2600">
                <a:latin typeface="Calibri" charset="0"/>
                <a:ea typeface="Calibri" charset="0"/>
                <a:cs typeface="Calibri" charset="0"/>
              </a:defRPr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92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86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9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1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92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4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9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7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0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85" y="175887"/>
            <a:ext cx="8376312" cy="93595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885" y="1337308"/>
            <a:ext cx="8376312" cy="46062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9885" y="6238493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0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5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1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510515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66810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41974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050" y="6416251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41974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9.png"/><Relationship Id="rId7" Type="http://schemas.openxmlformats.org/officeDocument/2006/relationships/image" Target="../media/image21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jp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128" y="484872"/>
            <a:ext cx="8723871" cy="2250089"/>
          </a:xfrm>
        </p:spPr>
        <p:txBody>
          <a:bodyPr/>
          <a:lstStyle/>
          <a:p>
            <a:r>
              <a:rPr lang="en-US" altLang="zh-CN" sz="6000" cap="none" dirty="0"/>
              <a:t>Machine</a:t>
            </a:r>
            <a:r>
              <a:rPr lang="zh-CN" altLang="en-US" sz="6000" cap="none" dirty="0"/>
              <a:t> </a:t>
            </a:r>
            <a:r>
              <a:rPr lang="en-US" altLang="zh-CN" sz="6000" cap="none" dirty="0"/>
              <a:t>Learning</a:t>
            </a:r>
            <a:endParaRPr lang="en-US" sz="6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1" y="3683000"/>
            <a:ext cx="8556355" cy="3175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Instructor</a:t>
            </a:r>
            <a:r>
              <a:rPr lang="en-US" altLang="zh-CN" sz="2400" dirty="0"/>
              <a:t>s</a:t>
            </a:r>
            <a:r>
              <a:rPr lang="en-US" sz="2400" dirty="0"/>
              <a:t>:  Bens Bernard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AA32F19-7F55-B047-92A8-5130FEFB86B7}"/>
              </a:ext>
            </a:extLst>
          </p:cNvPr>
          <p:cNvSpPr txBox="1">
            <a:spLocks/>
          </p:cNvSpPr>
          <p:nvPr/>
        </p:nvSpPr>
        <p:spPr>
          <a:xfrm>
            <a:off x="519893" y="4583539"/>
            <a:ext cx="8028013" cy="317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/>
              <a:t>Hope everyone stays safe and healthy in these difficult times! </a:t>
            </a:r>
          </a:p>
        </p:txBody>
      </p:sp>
    </p:spTree>
    <p:extLst>
      <p:ext uri="{BB962C8B-B14F-4D97-AF65-F5344CB8AC3E}">
        <p14:creationId xmlns:p14="http://schemas.microsoft.com/office/powerpoint/2010/main" val="16744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"/>
    </mc:Choice>
    <mc:Fallback xmlns="">
      <p:transition spd="slow" advTm="16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052A8-7C13-414E-BBF3-1E3947ED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0612"/>
            <a:ext cx="72961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63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449C36-7AED-4A75-AFC3-7C03C4F8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57237"/>
            <a:ext cx="7162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D238E-AA92-4D1F-A795-59F12E58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833437"/>
            <a:ext cx="72675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13022-72DD-41C6-B35A-2DF4F2D4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709612"/>
            <a:ext cx="72866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4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AE468-C047-4769-A6F9-C10FDC95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704850"/>
            <a:ext cx="73342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EE5E-8039-40FB-9CCE-6E0A0F81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738187"/>
            <a:ext cx="73342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3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A358C-BD63-4E2B-A2FE-34595FA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04862"/>
            <a:ext cx="73342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37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1FDDD-5593-47F0-A4E8-49902787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76325"/>
            <a:ext cx="72771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05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FF0A3-319C-4E02-B9A3-C15F3C4C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781050"/>
            <a:ext cx="73628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2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C5471-FF21-4642-8BC8-5C35CAC1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328737"/>
            <a:ext cx="72294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22" y="1674421"/>
            <a:ext cx="8563356" cy="3218213"/>
          </a:xfrm>
        </p:spPr>
        <p:txBody>
          <a:bodyPr>
            <a:normAutofit/>
          </a:bodyPr>
          <a:lstStyle/>
          <a:p>
            <a:r>
              <a:rPr lang="en-US" sz="5000" dirty="0"/>
              <a:t>Topics Covered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45312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1DD1-D297-4264-9C60-3455CE7C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695325"/>
            <a:ext cx="72104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3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6D877A-84DE-4099-8DAD-841366C1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990600"/>
            <a:ext cx="71056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1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BA0FA-9213-4EA2-BD50-4FF2564D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085850"/>
            <a:ext cx="7029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5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9404A-D319-4FAE-92DA-E44FE3CF4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109662"/>
            <a:ext cx="70294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89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0FA2A-0A61-4722-9DB5-E90190BB8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819150"/>
            <a:ext cx="70770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7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F6169-5772-49AB-8782-1042EFFA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742950"/>
            <a:ext cx="72866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0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48113-2DD1-4011-A01B-8779404B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485900"/>
            <a:ext cx="69437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53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5F6AE-4D56-4BF8-8F61-2615263B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885825"/>
            <a:ext cx="71437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29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42B58-F3BB-46A7-89E5-4CA91EA7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352550"/>
            <a:ext cx="6972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86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BCB8E4-ABEF-4F68-8593-6AAE6B35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671512"/>
            <a:ext cx="68865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5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DD6B04-24D4-478F-B964-10208ECB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166812"/>
            <a:ext cx="70008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1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0F73E-7272-4349-8364-C752FF27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957512"/>
            <a:ext cx="69913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66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96D3B-8CBA-43B0-84C8-2615769A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866775"/>
            <a:ext cx="71818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1441099"/>
          </a:xfrm>
        </p:spPr>
        <p:txBody>
          <a:bodyPr>
            <a:normAutofit/>
          </a:bodyPr>
          <a:lstStyle/>
          <a:p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br>
              <a:rPr lang="en-US" altLang="zh-CN" dirty="0"/>
            </a:br>
            <a:r>
              <a:rPr lang="en-US" altLang="zh-CN" dirty="0"/>
              <a:t>(A Simplistic View Based on Tasks) 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EFFE33-434B-0648-9199-22B2FAF04330}"/>
              </a:ext>
            </a:extLst>
          </p:cNvPr>
          <p:cNvSpPr/>
          <p:nvPr/>
        </p:nvSpPr>
        <p:spPr>
          <a:xfrm>
            <a:off x="2200397" y="197838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F48D1-687A-E842-85B6-0FFE43A931A3}"/>
              </a:ext>
            </a:extLst>
          </p:cNvPr>
          <p:cNvSpPr>
            <a:spLocks/>
          </p:cNvSpPr>
          <p:nvPr/>
        </p:nvSpPr>
        <p:spPr>
          <a:xfrm>
            <a:off x="4398519" y="198049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CB4585-D93D-4B45-B79A-4256418F6A51}"/>
              </a:ext>
            </a:extLst>
          </p:cNvPr>
          <p:cNvSpPr/>
          <p:nvPr/>
        </p:nvSpPr>
        <p:spPr>
          <a:xfrm>
            <a:off x="3299460" y="3547853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A81F-2AF7-2345-B942-6E4487281D97}"/>
              </a:ext>
            </a:extLst>
          </p:cNvPr>
          <p:cNvSpPr txBox="1"/>
          <p:nvPr/>
        </p:nvSpPr>
        <p:spPr>
          <a:xfrm>
            <a:off x="1461106" y="6145251"/>
            <a:ext cx="613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also</a:t>
            </a:r>
            <a:r>
              <a:rPr lang="zh-CN" alt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viewed as tools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/methods</a:t>
            </a:r>
            <a:endParaRPr lang="en-US" sz="2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4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642448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Housing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84E2-2AF6-6946-A4DE-91E24C9B4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472"/>
            <a:ext cx="4624779" cy="3090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4849173" y="5743152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05715A-AA23-F44E-81EE-1A30240FF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05715A-AA23-F44E-81EE-1A30240FF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07346-30F8-A340-9723-6D0194E7F566}"/>
              </a:ext>
            </a:extLst>
          </p:cNvPr>
          <p:cNvCxnSpPr>
            <a:cxnSpLocks/>
          </p:cNvCxnSpPr>
          <p:nvPr/>
        </p:nvCxnSpPr>
        <p:spPr>
          <a:xfrm flipV="1">
            <a:off x="3827252" y="5165787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6AB59E-A314-C74D-A999-9EBA100DC1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6092" y="3935471"/>
                <a:ext cx="2097314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15th 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6AB59E-A314-C74D-A999-9EBA100DC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092" y="3935471"/>
                <a:ext cx="2097314" cy="838410"/>
              </a:xfrm>
              <a:prstGeom prst="rect">
                <a:avLst/>
              </a:prstGeom>
              <a:blipFill>
                <a:blip r:embed="rId6"/>
                <a:stretch>
                  <a:fillRect l="-6024" t="-11940" r="-3614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id="{24055B2D-EC94-854C-B114-5EC33921E3A5}"/>
              </a:ext>
            </a:extLst>
          </p:cNvPr>
          <p:cNvSpPr/>
          <p:nvPr/>
        </p:nvSpPr>
        <p:spPr>
          <a:xfrm rot="1732402" flipH="1">
            <a:off x="5788756" y="3911762"/>
            <a:ext cx="1136528" cy="4741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9937B6C-8E14-A54D-B565-28809DBA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Given: a dataset that contains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rgbClr val="0432FF"/>
                    </a:solidFill>
                  </a:rPr>
                  <a:t> Task: </a:t>
                </a:r>
                <a:r>
                  <a:rPr lang="en-US" sz="2600" dirty="0"/>
                  <a:t>if a residence has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9937B6C-8E14-A54D-B565-28809DBA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>
                <a:blip r:embed="rId7"/>
                <a:stretch>
                  <a:fillRect l="-871" t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68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527F532-409F-0842-9415-0DF60D07A503}"/>
              </a:ext>
            </a:extLst>
          </p:cNvPr>
          <p:cNvSpPr txBox="1">
            <a:spLocks/>
          </p:cNvSpPr>
          <p:nvPr/>
        </p:nvSpPr>
        <p:spPr>
          <a:xfrm>
            <a:off x="400050" y="5787699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Lecture 2&amp;3: fitting linear/</a:t>
            </a:r>
            <a:r>
              <a:rPr lang="en-US" sz="2600" dirty="0" err="1"/>
              <a:t>qaudratic</a:t>
            </a:r>
            <a:r>
              <a:rPr lang="en-US" sz="2600" dirty="0"/>
              <a:t> functions to the dataset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5EEA6-43CD-9E4A-93E4-8006499F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711"/>
            <a:ext cx="4625048" cy="3090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7D9F18-AD67-3940-B485-24D493B68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711"/>
            <a:ext cx="4625048" cy="3090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Housing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4849173" y="5505647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CF8746-055A-A74A-B33A-F15AC3F4B0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CF8746-055A-A74A-B33A-F15AC3F4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  <a:blipFill>
                <a:blip r:embed="rId6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15F50C57-7079-584C-9E58-2CDF07FEB28C}"/>
              </a:ext>
            </a:extLst>
          </p:cNvPr>
          <p:cNvSpPr/>
          <p:nvPr/>
        </p:nvSpPr>
        <p:spPr>
          <a:xfrm>
            <a:off x="3758672" y="4681554"/>
            <a:ext cx="137160" cy="137160"/>
          </a:xfrm>
          <a:prstGeom prst="ellipse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B0C5D-149E-0447-91AC-7B2048498C68}"/>
              </a:ext>
            </a:extLst>
          </p:cNvPr>
          <p:cNvCxnSpPr>
            <a:cxnSpLocks/>
          </p:cNvCxnSpPr>
          <p:nvPr/>
        </p:nvCxnSpPr>
        <p:spPr>
          <a:xfrm flipV="1">
            <a:off x="3827252" y="5165787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E6FFC4F-8DCE-8042-8E49-D8B71AFC77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Given: a dataset that contains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rgbClr val="0432FF"/>
                    </a:solidFill>
                  </a:rPr>
                  <a:t> Task: </a:t>
                </a:r>
                <a:r>
                  <a:rPr lang="en-US" sz="2600" dirty="0"/>
                  <a:t>if a residence has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E6FFC4F-8DCE-8042-8E49-D8B71AFC7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>
                <a:blip r:embed="rId7"/>
                <a:stretch>
                  <a:fillRect l="-871" t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77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500CE-69FF-6A47-A011-13DFF4986B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205308"/>
                <a:ext cx="8563356" cy="1740333"/>
              </a:xfrm>
            </p:spPr>
            <p:txBody>
              <a:bodyPr/>
              <a:lstStyle/>
              <a:p>
                <a:r>
                  <a:rPr lang="en-US" dirty="0"/>
                  <a:t> Suppose we also know the lot size </a:t>
                </a:r>
              </a:p>
              <a:p>
                <a:r>
                  <a:rPr lang="en-US" dirty="0"/>
                  <a:t> Task: find a function that maps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(size, lot size)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price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500CE-69FF-6A47-A011-13DFF4986B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205308"/>
                <a:ext cx="8563356" cy="1740333"/>
              </a:xfrm>
              <a:blipFill>
                <a:blip r:embed="rId2"/>
                <a:stretch>
                  <a:fillRect l="-889"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2D14FB-9A22-CB43-80EF-056A0A7C9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35" y="2970906"/>
            <a:ext cx="4059287" cy="405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38DB6-C371-3D49-812C-9B6B078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Features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204425F-E70E-5D46-B2E8-F7A14B7C195D}"/>
              </a:ext>
            </a:extLst>
          </p:cNvPr>
          <p:cNvSpPr/>
          <p:nvPr/>
        </p:nvSpPr>
        <p:spPr>
          <a:xfrm rot="5400000">
            <a:off x="2479133" y="2036236"/>
            <a:ext cx="278748" cy="1603168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8318F-C7D1-5149-BB08-32627093A053}"/>
                  </a:ext>
                </a:extLst>
              </p:cNvPr>
              <p:cNvSpPr txBox="1"/>
              <p:nvPr/>
            </p:nvSpPr>
            <p:spPr>
              <a:xfrm>
                <a:off x="1419099" y="3007091"/>
                <a:ext cx="2398816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features/input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8318F-C7D1-5149-BB08-32627093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099" y="3007091"/>
                <a:ext cx="2398816" cy="894669"/>
              </a:xfrm>
              <a:prstGeom prst="rect">
                <a:avLst/>
              </a:prstGeom>
              <a:blipFill>
                <a:blip r:embed="rId4"/>
                <a:stretch>
                  <a:fillRect t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B94F3-D3E7-D348-B864-4C1EE81379CA}"/>
                  </a:ext>
                </a:extLst>
              </p:cNvPr>
              <p:cNvSpPr txBox="1"/>
              <p:nvPr/>
            </p:nvSpPr>
            <p:spPr>
              <a:xfrm>
                <a:off x="3817915" y="3007090"/>
                <a:ext cx="2398816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label/output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ℝ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B94F3-D3E7-D348-B864-4C1EE8137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915" y="3007090"/>
                <a:ext cx="2398816" cy="894669"/>
              </a:xfrm>
              <a:prstGeom prst="rect">
                <a:avLst/>
              </a:prstGeom>
              <a:blipFill>
                <a:blip r:embed="rId5"/>
                <a:stretch>
                  <a:fillRect t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7D19F6DD-8767-5543-98D4-C54E85DEA721}"/>
              </a:ext>
            </a:extLst>
          </p:cNvPr>
          <p:cNvSpPr/>
          <p:nvPr/>
        </p:nvSpPr>
        <p:spPr>
          <a:xfrm rot="5400000">
            <a:off x="4793435" y="2359974"/>
            <a:ext cx="274320" cy="960120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D43C2-1D4B-0244-BBB9-0A493D557697}"/>
              </a:ext>
            </a:extLst>
          </p:cNvPr>
          <p:cNvCxnSpPr>
            <a:cxnSpLocks/>
          </p:cNvCxnSpPr>
          <p:nvPr/>
        </p:nvCxnSpPr>
        <p:spPr>
          <a:xfrm>
            <a:off x="7160822" y="5096987"/>
            <a:ext cx="1781298" cy="5343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A84E03-E02F-194B-8A13-1ACAFA497974}"/>
              </a:ext>
            </a:extLst>
          </p:cNvPr>
          <p:cNvCxnSpPr>
            <a:cxnSpLocks/>
          </p:cNvCxnSpPr>
          <p:nvPr/>
        </p:nvCxnSpPr>
        <p:spPr>
          <a:xfrm flipH="1">
            <a:off x="5902037" y="5096987"/>
            <a:ext cx="1246911" cy="10544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32644-67AA-DB4B-A613-446D50ED95EB}"/>
              </a:ext>
            </a:extLst>
          </p:cNvPr>
          <p:cNvCxnSpPr>
            <a:cxnSpLocks/>
          </p:cNvCxnSpPr>
          <p:nvPr/>
        </p:nvCxnSpPr>
        <p:spPr>
          <a:xfrm flipH="1" flipV="1">
            <a:off x="7148946" y="3290023"/>
            <a:ext cx="3714" cy="18217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B8D3AB-E846-7347-845A-F12FA8505B7C}"/>
                  </a:ext>
                </a:extLst>
              </p:cNvPr>
              <p:cNvSpPr txBox="1"/>
              <p:nvPr/>
            </p:nvSpPr>
            <p:spPr>
              <a:xfrm>
                <a:off x="7067556" y="3013830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B8D3AB-E846-7347-845A-F12FA850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56" y="3013830"/>
                <a:ext cx="730332" cy="477054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CE08B2-8A13-3343-AA48-0CEED640C1B3}"/>
                  </a:ext>
                </a:extLst>
              </p:cNvPr>
              <p:cNvSpPr txBox="1"/>
              <p:nvPr/>
            </p:nvSpPr>
            <p:spPr>
              <a:xfrm>
                <a:off x="5524997" y="6066251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CE08B2-8A13-3343-AA48-0CEED640C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97" y="6066251"/>
                <a:ext cx="730332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FBF0F-0F2E-C048-9FD9-2E808804C745}"/>
                  </a:ext>
                </a:extLst>
              </p:cNvPr>
              <p:cNvSpPr txBox="1"/>
              <p:nvPr/>
            </p:nvSpPr>
            <p:spPr>
              <a:xfrm>
                <a:off x="8616516" y="5056462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FBF0F-0F2E-C048-9FD9-2E808804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516" y="5056462"/>
                <a:ext cx="730332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CDB8AD-38AC-3A4E-A16D-2E4698D26F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4525804"/>
                <a:ext cx="5627308" cy="1538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Dataset: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 “Supervision” refers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CDB8AD-38AC-3A4E-A16D-2E4698D2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525804"/>
                <a:ext cx="5627308" cy="1538370"/>
              </a:xfrm>
              <a:prstGeom prst="rect">
                <a:avLst/>
              </a:prstGeom>
              <a:blipFill>
                <a:blip r:embed="rId9"/>
                <a:stretch>
                  <a:fillRect l="-1802" t="-3279" b="-15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0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4FDB-046F-204F-B867-F1F2E814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5432-B9FB-6341-B064-855D6BFFD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E.g.,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5432-B9FB-6341-B064-855D6BFFD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  <a:blipFill>
                <a:blip r:embed="rId2"/>
                <a:stretch>
                  <a:fillRect l="-889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08775-2072-5D4F-B27F-6720EDD51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08775-2072-5D4F-B27F-6720EDD5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  <a:blipFill>
                <a:blip r:embed="rId3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EB80A-F89F-AC4B-8C3F-199B018F2447}"/>
                  </a:ext>
                </a:extLst>
              </p:cNvPr>
              <p:cNvSpPr txBox="1"/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living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lot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# floors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condition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zip code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EB80A-F89F-AC4B-8C3F-199B018F2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blipFill>
                <a:blip r:embed="rId4"/>
                <a:stretch>
                  <a:fillRect l="-4233" t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196742-6F79-2749-BBD4-522B8A870C08}"/>
              </a:ext>
            </a:extLst>
          </p:cNvPr>
          <p:cNvCxnSpPr>
            <a:cxnSpLocks/>
          </p:cNvCxnSpPr>
          <p:nvPr/>
        </p:nvCxnSpPr>
        <p:spPr>
          <a:xfrm flipV="1">
            <a:off x="5342392" y="3629168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817F9F-9FA9-2140-851C-8D57F999A095}"/>
              </a:ext>
            </a:extLst>
          </p:cNvPr>
          <p:cNvSpPr txBox="1">
            <a:spLocks/>
          </p:cNvSpPr>
          <p:nvPr/>
        </p:nvSpPr>
        <p:spPr>
          <a:xfrm>
            <a:off x="5249939" y="2390860"/>
            <a:ext cx="2843893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3D0477-B331-C847-B7D4-EF435A3152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3D0477-B331-C847-B7D4-EF435A315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4EE62F-BB87-A744-A1D6-2126F93253D6}"/>
              </a:ext>
            </a:extLst>
          </p:cNvPr>
          <p:cNvSpPr txBox="1"/>
          <p:nvPr/>
        </p:nvSpPr>
        <p:spPr>
          <a:xfrm>
            <a:off x="6745184" y="3363216"/>
            <a:ext cx="23988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--- price</a:t>
            </a: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4C7314-0F15-DA44-B5D6-1A6197BB7530}"/>
              </a:ext>
            </a:extLst>
          </p:cNvPr>
          <p:cNvSpPr txBox="1">
            <a:spLocks/>
          </p:cNvSpPr>
          <p:nvPr/>
        </p:nvSpPr>
        <p:spPr>
          <a:xfrm>
            <a:off x="400050" y="534721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Lecture 6-7: infinite dimensional features</a:t>
            </a:r>
          </a:p>
          <a:p>
            <a:r>
              <a:rPr lang="en-US" dirty="0"/>
              <a:t> Lecture 10-11: select features based on the data </a:t>
            </a:r>
          </a:p>
        </p:txBody>
      </p:sp>
    </p:spTree>
    <p:extLst>
      <p:ext uri="{BB962C8B-B14F-4D97-AF65-F5344CB8AC3E}">
        <p14:creationId xmlns:p14="http://schemas.microsoft.com/office/powerpoint/2010/main" val="316880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E5F723-B610-6F4C-B8A3-2E473BCDD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75" y="3438984"/>
            <a:ext cx="4574850" cy="30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F0D22-1DCE-2B47-83D3-63DFA302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B81AE-BA61-1743-9E86-FBB1C62EE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204749"/>
                <a:ext cx="8850828" cy="4563836"/>
              </a:xfrm>
            </p:spPr>
            <p:txBody>
              <a:bodyPr/>
              <a:lstStyle/>
              <a:p>
                <a:r>
                  <a:rPr lang="en-US" dirty="0"/>
                  <a:t> regression: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continuous variable</a:t>
                </a:r>
              </a:p>
              <a:p>
                <a:pPr lvl="1"/>
                <a:r>
                  <a:rPr lang="en-US" dirty="0"/>
                  <a:t> e.g., price prediction</a:t>
                </a:r>
              </a:p>
              <a:p>
                <a:r>
                  <a:rPr lang="en-US" dirty="0"/>
                  <a:t> classification: the label is a discrete variable</a:t>
                </a:r>
              </a:p>
              <a:p>
                <a:pPr lvl="1"/>
                <a:r>
                  <a:rPr lang="en-US" dirty="0"/>
                  <a:t> e.g., the task of predicting the types of residence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B81AE-BA61-1743-9E86-FBB1C62EE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204749"/>
                <a:ext cx="8850828" cy="4563836"/>
              </a:xfrm>
              <a:blipFill>
                <a:blip r:embed="rId4"/>
                <a:stretch>
                  <a:fillRect l="-861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4BDAE9-0400-1B42-A907-0EBDA17A99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0395" y="3200658"/>
                <a:ext cx="6607010" cy="17403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(size, lot size)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house or townhouse?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4BDAE9-0400-1B42-A907-0EBDA17A9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395" y="3200658"/>
                <a:ext cx="6607010" cy="1740333"/>
              </a:xfrm>
              <a:prstGeom prst="rect">
                <a:avLst/>
              </a:prstGeom>
              <a:blipFill>
                <a:blip r:embed="rId5"/>
                <a:stretch>
                  <a:fillRect l="-1919" t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id="{0C8C88F8-9655-3F4D-9F49-8B30697C78BE}"/>
              </a:ext>
            </a:extLst>
          </p:cNvPr>
          <p:cNvSpPr/>
          <p:nvPr/>
        </p:nvSpPr>
        <p:spPr>
          <a:xfrm rot="785181" flipH="1" flipV="1">
            <a:off x="5403561" y="4951638"/>
            <a:ext cx="1581491" cy="4927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5358821-E41C-2742-9F59-A78A6A27F3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478" y="4782297"/>
                <a:ext cx="2863247" cy="17403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house or townhouse?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5358821-E41C-2742-9F59-A78A6A27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478" y="4782297"/>
                <a:ext cx="2863247" cy="1740333"/>
              </a:xfrm>
              <a:prstGeom prst="rect">
                <a:avLst/>
              </a:prstGeom>
              <a:blipFill>
                <a:blip r:embed="rId6"/>
                <a:stretch>
                  <a:fillRect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80F8F54-71AF-3E41-9394-06B5B12D2001}"/>
              </a:ext>
            </a:extLst>
          </p:cNvPr>
          <p:cNvSpPr txBox="1"/>
          <p:nvPr/>
        </p:nvSpPr>
        <p:spPr>
          <a:xfrm>
            <a:off x="5130140" y="4536374"/>
            <a:ext cx="2883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D02BC-54DF-EB4A-8935-2CF603A7E935}"/>
              </a:ext>
            </a:extLst>
          </p:cNvPr>
          <p:cNvCxnSpPr>
            <a:cxnSpLocks/>
          </p:cNvCxnSpPr>
          <p:nvPr/>
        </p:nvCxnSpPr>
        <p:spPr>
          <a:xfrm flipV="1">
            <a:off x="2731325" y="4976277"/>
            <a:ext cx="3636357" cy="92293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AF682FF-E319-2549-ADA0-8B56F0442C81}"/>
              </a:ext>
            </a:extLst>
          </p:cNvPr>
          <p:cNvSpPr txBox="1">
            <a:spLocks/>
          </p:cNvSpPr>
          <p:nvPr/>
        </p:nvSpPr>
        <p:spPr>
          <a:xfrm>
            <a:off x="75614" y="5652463"/>
            <a:ext cx="2275700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Lecture 3&amp;4: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3294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A153D-C304-EE45-8A63-C79C58D6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45057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Image Classification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main object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A153D-C304-EE45-8A63-C79C58D6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45057"/>
                <a:ext cx="8563356" cy="4563836"/>
              </a:xfrm>
              <a:blipFill>
                <a:blip r:embed="rId2"/>
                <a:stretch>
                  <a:fillRect l="-88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AC1F4C-35BC-B945-999D-413C942C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63" y="2389137"/>
            <a:ext cx="5163874" cy="36169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E30CC-43AB-5145-B89A-A54556B38248}"/>
              </a:ext>
            </a:extLst>
          </p:cNvPr>
          <p:cNvSpPr txBox="1">
            <a:spLocks/>
          </p:cNvSpPr>
          <p:nvPr/>
        </p:nvSpPr>
        <p:spPr>
          <a:xfrm>
            <a:off x="1951963" y="6433042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ImageNet Large Scale Visual Recognition Challenge. </a:t>
            </a:r>
            <a:r>
              <a:rPr lang="en-US" sz="1800" dirty="0" err="1"/>
              <a:t>Russakovsky</a:t>
            </a:r>
            <a:r>
              <a:rPr lang="en-US" sz="1800" dirty="0"/>
              <a:t> et al.’2015</a:t>
            </a:r>
          </a:p>
        </p:txBody>
      </p:sp>
    </p:spTree>
    <p:extLst>
      <p:ext uri="{BB962C8B-B14F-4D97-AF65-F5344CB8AC3E}">
        <p14:creationId xmlns:p14="http://schemas.microsoft.com/office/powerpoint/2010/main" val="229851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FD23-2805-9346-97F3-CDA001A4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13BD-8AC3-F94A-81D4-A5DD92AE8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87878"/>
            <a:ext cx="8563356" cy="4563836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distribution,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variable,</a:t>
            </a:r>
            <a:r>
              <a:rPr lang="zh-CN" altLang="en-US" dirty="0"/>
              <a:t> </a:t>
            </a:r>
            <a:r>
              <a:rPr lang="en-US" altLang="zh-CN" dirty="0"/>
              <a:t>expectation,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probability, variance, density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algebra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multiplication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eigenvector (</a:t>
            </a:r>
            <a:r>
              <a:rPr lang="en-US" altLang="zh-CN" dirty="0" err="1"/>
              <a:t>Vecteur</a:t>
            </a:r>
            <a:r>
              <a:rPr lang="en-US" altLang="zh-CN" dirty="0"/>
              <a:t> propre)</a:t>
            </a:r>
          </a:p>
          <a:p>
            <a:r>
              <a:rPr lang="en-US" dirty="0"/>
              <a:t> Basic programming (in Python)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5C7F1-9759-1B41-A734-135F9210A1EE}"/>
              </a:ext>
            </a:extLst>
          </p:cNvPr>
          <p:cNvSpPr txBox="1"/>
          <p:nvPr/>
        </p:nvSpPr>
        <p:spPr>
          <a:xfrm>
            <a:off x="478477" y="5165765"/>
            <a:ext cx="8110846" cy="110440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This is a mathematically intense course.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But that’s why it’s exciting and rewarding!              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BAE33-940F-534D-9D09-DD0DD59638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50" y="5208742"/>
            <a:ext cx="681421" cy="6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 Computer Vision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E30CC-43AB-5145-B89A-A54556B38248}"/>
              </a:ext>
            </a:extLst>
          </p:cNvPr>
          <p:cNvSpPr txBox="1">
            <a:spLocks/>
          </p:cNvSpPr>
          <p:nvPr/>
        </p:nvSpPr>
        <p:spPr>
          <a:xfrm>
            <a:off x="1951963" y="6433042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ImageNet Large Scale Visual Recognition Challenge. </a:t>
            </a:r>
            <a:r>
              <a:rPr lang="en-US" sz="1800" dirty="0" err="1"/>
              <a:t>Russakovsky</a:t>
            </a:r>
            <a:r>
              <a:rPr lang="en-US" sz="1800" dirty="0"/>
              <a:t> et al.’2015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3FFE0-2E1C-A04B-9F68-F5CBFEA9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62" y="2238491"/>
            <a:ext cx="5498275" cy="387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D78D7FB-932F-D947-BCA7-FEC749865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59127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Object localization and detection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bounding boxes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D78D7FB-932F-D947-BCA7-FEC749865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59127"/>
                <a:ext cx="8563356" cy="4563836"/>
              </a:xfrm>
              <a:blipFill>
                <a:blip r:embed="rId3"/>
                <a:stretch>
                  <a:fillRect l="-88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83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2CF-9B34-8D43-B2CB-06EF34A2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 in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42581-9E1F-D141-B934-92C51114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90679"/>
            <a:ext cx="8563356" cy="602496"/>
          </a:xfrm>
        </p:spPr>
        <p:txBody>
          <a:bodyPr/>
          <a:lstStyle/>
          <a:p>
            <a:r>
              <a:rPr lang="en-US" dirty="0"/>
              <a:t> Machine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1E757-AD92-9C47-9FE6-33AE9B31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425"/>
            <a:ext cx="9144000" cy="251634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90960C-8E35-F744-BEE1-1AD0B25FEF7C}"/>
              </a:ext>
            </a:extLst>
          </p:cNvPr>
          <p:cNvSpPr txBox="1">
            <a:spLocks/>
          </p:cNvSpPr>
          <p:nvPr/>
        </p:nvSpPr>
        <p:spPr>
          <a:xfrm>
            <a:off x="400050" y="4496773"/>
            <a:ext cx="8563356" cy="2177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Note: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covers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 and fundamental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problems.)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NLP course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 particular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1CC0081-ED75-0444-AC07-BF3D86D5C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4059" y="3862842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1CC0081-ED75-0444-AC07-BF3D86D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59" y="3862842"/>
                <a:ext cx="2843893" cy="4563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F2D2EB49-1CDE-9E4A-91E0-DE08296F21A3}"/>
              </a:ext>
            </a:extLst>
          </p:cNvPr>
          <p:cNvSpPr/>
          <p:nvPr/>
        </p:nvSpPr>
        <p:spPr>
          <a:xfrm rot="5400000">
            <a:off x="2314627" y="2101242"/>
            <a:ext cx="322758" cy="3004458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51B0FA5-4B22-4640-8D3A-EB90FEE6A816}"/>
              </a:ext>
            </a:extLst>
          </p:cNvPr>
          <p:cNvSpPr/>
          <p:nvPr/>
        </p:nvSpPr>
        <p:spPr>
          <a:xfrm rot="5400000">
            <a:off x="6054480" y="2468504"/>
            <a:ext cx="300754" cy="2291937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65CC29-CC7F-564F-BA35-E4CEFE3DE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2910" y="3862842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65CC29-CC7F-564F-BA35-E4CEFE3DE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910" y="3862842"/>
                <a:ext cx="2843893" cy="45638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0CA7D2-E7BA-DF43-97C6-11A6E4C6EEFE}"/>
              </a:ext>
            </a:extLst>
          </p:cNvPr>
          <p:cNvCxnSpPr>
            <a:cxnSpLocks/>
          </p:cNvCxnSpPr>
          <p:nvPr/>
        </p:nvCxnSpPr>
        <p:spPr>
          <a:xfrm flipV="1">
            <a:off x="4171263" y="4095770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8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5000" dirty="0"/>
              <a:t>Uns</a:t>
            </a:r>
            <a:r>
              <a:rPr lang="en-US" sz="5000" dirty="0"/>
              <a:t>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47072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CD97-13A2-9242-8CBD-F0911298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16486-0E46-934F-91B8-B51020FDC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 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contains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labels: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Goal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/>
                  <a:t>(vaguely-posed):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interesting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structures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16486-0E46-934F-91B8-B51020FDC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 t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D06B69-3AF3-5143-B881-0B1819FD0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384471"/>
            <a:ext cx="3950030" cy="2633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F26EE1-D1DB-CE44-8B91-0C9FAD4DF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34" y="3384352"/>
            <a:ext cx="3950208" cy="26334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5BC4F1-3FAC-EC42-ACE2-68CBF6D2F442}"/>
              </a:ext>
            </a:extLst>
          </p:cNvPr>
          <p:cNvSpPr txBox="1">
            <a:spLocks/>
          </p:cNvSpPr>
          <p:nvPr/>
        </p:nvSpPr>
        <p:spPr>
          <a:xfrm>
            <a:off x="1407472" y="3184839"/>
            <a:ext cx="183449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supervised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1D410F-7A8B-D643-98B1-D3E43A99BAA6}"/>
              </a:ext>
            </a:extLst>
          </p:cNvPr>
          <p:cNvSpPr txBox="1">
            <a:spLocks/>
          </p:cNvSpPr>
          <p:nvPr/>
        </p:nvSpPr>
        <p:spPr>
          <a:xfrm>
            <a:off x="5819865" y="3184839"/>
            <a:ext cx="221973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unsupervised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3A35-DB58-C647-8F13-62078BC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0BBFD-826B-9444-8CCA-8C6C07A2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68" y="2458075"/>
            <a:ext cx="4677464" cy="31183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D70BDA4-F7E3-144C-9204-B08A52454124}"/>
              </a:ext>
            </a:extLst>
          </p:cNvPr>
          <p:cNvSpPr/>
          <p:nvPr/>
        </p:nvSpPr>
        <p:spPr>
          <a:xfrm>
            <a:off x="2579795" y="4056223"/>
            <a:ext cx="2101933" cy="1318161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7B96CA-9938-0F46-8220-51BC49FC9625}"/>
              </a:ext>
            </a:extLst>
          </p:cNvPr>
          <p:cNvSpPr/>
          <p:nvPr/>
        </p:nvSpPr>
        <p:spPr>
          <a:xfrm>
            <a:off x="4287862" y="2625326"/>
            <a:ext cx="2397946" cy="1787037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FD2DE5-A52B-144D-AFDC-29D2BE5780B1}"/>
              </a:ext>
            </a:extLst>
          </p:cNvPr>
          <p:cNvSpPr/>
          <p:nvPr/>
        </p:nvSpPr>
        <p:spPr>
          <a:xfrm>
            <a:off x="4681728" y="4412363"/>
            <a:ext cx="2250118" cy="779750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3A35-DB58-C647-8F13-62078BC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0BBFD-826B-9444-8CCA-8C6C07A2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68" y="2459736"/>
            <a:ext cx="4677464" cy="31183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D70BDA4-F7E3-144C-9204-B08A52454124}"/>
              </a:ext>
            </a:extLst>
          </p:cNvPr>
          <p:cNvSpPr/>
          <p:nvPr/>
        </p:nvSpPr>
        <p:spPr>
          <a:xfrm rot="19818892">
            <a:off x="2652424" y="3527713"/>
            <a:ext cx="4065971" cy="798453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FD2DE5-A52B-144D-AFDC-29D2BE5780B1}"/>
              </a:ext>
            </a:extLst>
          </p:cNvPr>
          <p:cNvSpPr/>
          <p:nvPr/>
        </p:nvSpPr>
        <p:spPr>
          <a:xfrm>
            <a:off x="2822519" y="4623993"/>
            <a:ext cx="3899012" cy="540251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77CD80-796C-EE47-A830-12369B09EE8B}"/>
              </a:ext>
            </a:extLst>
          </p:cNvPr>
          <p:cNvSpPr txBox="1">
            <a:spLocks/>
          </p:cNvSpPr>
          <p:nvPr/>
        </p:nvSpPr>
        <p:spPr>
          <a:xfrm>
            <a:off x="400050" y="1936936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Lecture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12&amp;13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k-mean</a:t>
            </a:r>
            <a:r>
              <a:rPr lang="zh-CN" altLang="en-US" dirty="0"/>
              <a:t> </a:t>
            </a:r>
            <a:r>
              <a:rPr lang="en-US" altLang="zh-CN" dirty="0"/>
              <a:t>clustering,</a:t>
            </a:r>
            <a:r>
              <a:rPr lang="zh-CN" altLang="en-US" dirty="0"/>
              <a:t> </a:t>
            </a:r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Gaussians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2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169F-C4ED-D34B-9A2A-C7B615CE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976775"/>
          </a:xfrm>
        </p:spPr>
        <p:txBody>
          <a:bodyPr/>
          <a:lstStyle/>
          <a:p>
            <a:r>
              <a:rPr lang="en-US" dirty="0"/>
              <a:t>Clustering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FC33F-F042-4D4E-8466-EC7504B7F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7"/>
          <a:stretch/>
        </p:blipFill>
        <p:spPr>
          <a:xfrm>
            <a:off x="1329393" y="2101931"/>
            <a:ext cx="6409013" cy="32909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22967B-D900-284C-8812-81A39C52196E}"/>
              </a:ext>
            </a:extLst>
          </p:cNvPr>
          <p:cNvSpPr txBox="1">
            <a:spLocks/>
          </p:cNvSpPr>
          <p:nvPr/>
        </p:nvSpPr>
        <p:spPr>
          <a:xfrm rot="16200000">
            <a:off x="2434057" y="1427832"/>
            <a:ext cx="1230111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Genes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D5A016-4F69-A44E-8768-FFEFE3F07E94}"/>
              </a:ext>
            </a:extLst>
          </p:cNvPr>
          <p:cNvSpPr txBox="1">
            <a:spLocks/>
          </p:cNvSpPr>
          <p:nvPr/>
        </p:nvSpPr>
        <p:spPr>
          <a:xfrm>
            <a:off x="3731066" y="5534715"/>
            <a:ext cx="365538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Individuals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AE0570C-4468-0C4B-833F-9D8AD455A7C2}"/>
              </a:ext>
            </a:extLst>
          </p:cNvPr>
          <p:cNvSpPr/>
          <p:nvPr/>
        </p:nvSpPr>
        <p:spPr>
          <a:xfrm rot="16200000">
            <a:off x="1473930" y="1669479"/>
            <a:ext cx="245959" cy="51128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034BF79-D801-7742-AFCF-A67D0963F6A7}"/>
              </a:ext>
            </a:extLst>
          </p:cNvPr>
          <p:cNvSpPr/>
          <p:nvPr/>
        </p:nvSpPr>
        <p:spPr>
          <a:xfrm rot="16200000">
            <a:off x="2180352" y="1614224"/>
            <a:ext cx="245959" cy="62179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284E1EF-46C2-6241-8A51-B1DDD66D594C}"/>
              </a:ext>
            </a:extLst>
          </p:cNvPr>
          <p:cNvSpPr/>
          <p:nvPr/>
        </p:nvSpPr>
        <p:spPr>
          <a:xfrm rot="16200000">
            <a:off x="3490669" y="1053710"/>
            <a:ext cx="245959" cy="171907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D966CA0-C692-EB49-9D8F-4045DE68AA7F}"/>
              </a:ext>
            </a:extLst>
          </p:cNvPr>
          <p:cNvSpPr/>
          <p:nvPr/>
        </p:nvSpPr>
        <p:spPr>
          <a:xfrm rot="16200000">
            <a:off x="4767536" y="1567052"/>
            <a:ext cx="245959" cy="71323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37246ED-2981-EE47-B8DF-62B8D405E044}"/>
              </a:ext>
            </a:extLst>
          </p:cNvPr>
          <p:cNvSpPr/>
          <p:nvPr/>
        </p:nvSpPr>
        <p:spPr>
          <a:xfrm rot="16200000">
            <a:off x="5343609" y="1704212"/>
            <a:ext cx="245959" cy="4389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D3CE169-BBB1-4742-A73A-015246C998B5}"/>
              </a:ext>
            </a:extLst>
          </p:cNvPr>
          <p:cNvSpPr/>
          <p:nvPr/>
        </p:nvSpPr>
        <p:spPr>
          <a:xfrm rot="16200000">
            <a:off x="6101613" y="1475612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970696E-1AE4-6E44-AAFB-F9F8894C065D}"/>
              </a:ext>
            </a:extLst>
          </p:cNvPr>
          <p:cNvSpPr/>
          <p:nvPr/>
        </p:nvSpPr>
        <p:spPr>
          <a:xfrm rot="16200000">
            <a:off x="7088217" y="1459977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2524E-A6CB-1F43-B179-98C377B0ADF3}"/>
              </a:ext>
            </a:extLst>
          </p:cNvPr>
          <p:cNvSpPr txBox="1"/>
          <p:nvPr/>
        </p:nvSpPr>
        <p:spPr>
          <a:xfrm>
            <a:off x="-166256" y="6142579"/>
            <a:ext cx="935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Identifying Regulatory Mechanisms using Individual Variation Reveals Key Role for Chromatin Modification.  [Su-In Lee, Dana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Pe'er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Aimee M. Dudley, George M. Church and Daphne Koller. ’06]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6EC50-A22D-D34D-8A17-0DB130AEB79B}"/>
              </a:ext>
            </a:extLst>
          </p:cNvPr>
          <p:cNvSpPr txBox="1"/>
          <p:nvPr/>
        </p:nvSpPr>
        <p:spPr>
          <a:xfrm>
            <a:off x="6409832" y="1240227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7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FCF5C-A0F7-F74F-B677-0BB51126F4F4}"/>
              </a:ext>
            </a:extLst>
          </p:cNvPr>
          <p:cNvSpPr txBox="1"/>
          <p:nvPr/>
        </p:nvSpPr>
        <p:spPr>
          <a:xfrm>
            <a:off x="528029" y="1246909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1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F528-D79E-AE4E-A540-57C2685A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-32723"/>
            <a:ext cx="8563356" cy="976775"/>
          </a:xfrm>
        </p:spPr>
        <p:txBody>
          <a:bodyPr/>
          <a:lstStyle/>
          <a:p>
            <a:r>
              <a:rPr lang="en-US" dirty="0"/>
              <a:t>Latent </a:t>
            </a:r>
            <a:r>
              <a:rPr lang="en-US" altLang="zh-CN" dirty="0"/>
              <a:t>S</a:t>
            </a:r>
            <a:r>
              <a:rPr lang="en-US" dirty="0"/>
              <a:t>emantic </a:t>
            </a:r>
            <a:r>
              <a:rPr lang="en-US" altLang="zh-CN" dirty="0"/>
              <a:t>A</a:t>
            </a:r>
            <a:r>
              <a:rPr lang="en-US" dirty="0"/>
              <a:t>nalysis</a:t>
            </a:r>
            <a:r>
              <a:rPr lang="zh-CN" altLang="en-US" dirty="0"/>
              <a:t> </a:t>
            </a:r>
            <a:r>
              <a:rPr lang="en-US" altLang="zh-CN" dirty="0"/>
              <a:t>(LSA)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75CE-47C6-7B4F-8BAB-184824FCAD0E}"/>
              </a:ext>
            </a:extLst>
          </p:cNvPr>
          <p:cNvSpPr txBox="1"/>
          <p:nvPr/>
        </p:nvSpPr>
        <p:spPr>
          <a:xfrm rot="16200000">
            <a:off x="-120855" y="3075852"/>
            <a:ext cx="317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words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A9A432-C2FA-E649-87D9-1B8310D31B52}"/>
              </a:ext>
            </a:extLst>
          </p:cNvPr>
          <p:cNvSpPr/>
          <p:nvPr/>
        </p:nvSpPr>
        <p:spPr>
          <a:xfrm>
            <a:off x="-522515" y="6301925"/>
            <a:ext cx="9666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credit: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File:Topic</a:t>
            </a:r>
            <a:r>
              <a:rPr lang="en-US" dirty="0"/>
              <a:t>_</a:t>
            </a:r>
          </a:p>
          <a:p>
            <a:pPr algn="r"/>
            <a:r>
              <a:rPr lang="en-US" dirty="0" err="1"/>
              <a:t>detection_in_a_document-word_matrix.gif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D50954-6C7D-424A-96CF-82EC23415527}"/>
              </a:ext>
            </a:extLst>
          </p:cNvPr>
          <p:cNvSpPr txBox="1"/>
          <p:nvPr/>
        </p:nvSpPr>
        <p:spPr>
          <a:xfrm>
            <a:off x="2947110" y="682440"/>
            <a:ext cx="317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10C9C42-D811-2E42-8B00-115EB0111434}"/>
              </a:ext>
            </a:extLst>
          </p:cNvPr>
          <p:cNvSpPr txBox="1">
            <a:spLocks/>
          </p:cNvSpPr>
          <p:nvPr/>
        </p:nvSpPr>
        <p:spPr>
          <a:xfrm>
            <a:off x="400050" y="5591077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14:</a:t>
            </a:r>
            <a:r>
              <a:rPr lang="zh-CN" altLang="en-US" dirty="0"/>
              <a:t> </a:t>
            </a:r>
            <a:r>
              <a:rPr lang="en-US" altLang="zh-CN" dirty="0"/>
              <a:t>principal</a:t>
            </a:r>
            <a:r>
              <a:rPr lang="zh-CN" altLang="en-US" dirty="0"/>
              <a:t> </a:t>
            </a:r>
            <a:r>
              <a:rPr lang="en-US" altLang="zh-CN" dirty="0"/>
              <a:t>component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(tools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LSA)</a:t>
            </a:r>
            <a:endParaRPr lang="en-US" dirty="0"/>
          </a:p>
        </p:txBody>
      </p:sp>
      <p:pic>
        <p:nvPicPr>
          <p:cNvPr id="29" name="ezgif.com-gif-to-mp4">
            <a:hlinkClick r:id="" action="ppaction://media"/>
            <a:extLst>
              <a:ext uri="{FF2B5EF4-FFF2-40B4-BE49-F238E27FC236}">
                <a16:creationId xmlns:a16="http://schemas.microsoft.com/office/drawing/2014/main" id="{4E27C2FD-8934-2846-A20D-68BE0DBDE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9696" y="1188796"/>
            <a:ext cx="4722092" cy="429733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0D8A1BF-08BA-E447-9AA7-003B871B2738}"/>
              </a:ext>
            </a:extLst>
          </p:cNvPr>
          <p:cNvSpPr/>
          <p:nvPr/>
        </p:nvSpPr>
        <p:spPr>
          <a:xfrm>
            <a:off x="1949695" y="2992582"/>
            <a:ext cx="662875" cy="831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50D4FB-9D5B-8D4F-9174-F697401B30E0}"/>
              </a:ext>
            </a:extLst>
          </p:cNvPr>
          <p:cNvSpPr/>
          <p:nvPr/>
        </p:nvSpPr>
        <p:spPr>
          <a:xfrm>
            <a:off x="4227616" y="2992582"/>
            <a:ext cx="662875" cy="831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6417-91AD-6D4C-A56F-E39D2225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BDD71-D5F8-2145-95C0-BA808966CBD2}"/>
              </a:ext>
            </a:extLst>
          </p:cNvPr>
          <p:cNvSpPr txBox="1">
            <a:spLocks/>
          </p:cNvSpPr>
          <p:nvPr/>
        </p:nvSpPr>
        <p:spPr>
          <a:xfrm>
            <a:off x="797451" y="2859410"/>
            <a:ext cx="4637300" cy="63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96083C8-2DA8-D845-945E-D5B3B1141D31}"/>
              </a:ext>
            </a:extLst>
          </p:cNvPr>
          <p:cNvSpPr txBox="1">
            <a:spLocks/>
          </p:cNvSpPr>
          <p:nvPr/>
        </p:nvSpPr>
        <p:spPr>
          <a:xfrm>
            <a:off x="400051" y="2161080"/>
            <a:ext cx="1787096" cy="607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word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527FC2-A3CF-A24F-B4F2-7D224E7DB8A6}"/>
              </a:ext>
            </a:extLst>
          </p:cNvPr>
          <p:cNvGrpSpPr/>
          <p:nvPr/>
        </p:nvGrpSpPr>
        <p:grpSpPr>
          <a:xfrm>
            <a:off x="2589177" y="3118111"/>
            <a:ext cx="3931847" cy="2285141"/>
            <a:chOff x="5264867" y="1930887"/>
            <a:chExt cx="4200471" cy="22440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0FDA43-4719-2146-9408-4FABD62828EF}"/>
                </a:ext>
              </a:extLst>
            </p:cNvPr>
            <p:cNvGrpSpPr/>
            <p:nvPr/>
          </p:nvGrpSpPr>
          <p:grpSpPr>
            <a:xfrm>
              <a:off x="5264867" y="2147082"/>
              <a:ext cx="4200471" cy="2027840"/>
              <a:chOff x="2740789" y="2859355"/>
              <a:chExt cx="4200471" cy="20278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F78B9-A749-0A46-A71E-8956175E51A5}"/>
                  </a:ext>
                </a:extLst>
              </p:cNvPr>
              <p:cNvSpPr txBox="1"/>
              <p:nvPr/>
            </p:nvSpPr>
            <p:spPr>
              <a:xfrm>
                <a:off x="2740789" y="4254408"/>
                <a:ext cx="1069647" cy="320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France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16F5D-AE7F-174F-9F39-D41F96081ACC}"/>
                  </a:ext>
                </a:extLst>
              </p:cNvPr>
              <p:cNvSpPr txBox="1"/>
              <p:nvPr/>
            </p:nvSpPr>
            <p:spPr>
              <a:xfrm>
                <a:off x="5286075" y="3267959"/>
                <a:ext cx="10696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Paris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C3D072-E62B-E14B-9990-1FD84AEF612C}"/>
                  </a:ext>
                </a:extLst>
              </p:cNvPr>
              <p:cNvSpPr txBox="1"/>
              <p:nvPr/>
            </p:nvSpPr>
            <p:spPr>
              <a:xfrm>
                <a:off x="5871613" y="3781819"/>
                <a:ext cx="10696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Berlin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95854-3DFD-5040-A20E-2E4637C90117}"/>
                  </a:ext>
                </a:extLst>
              </p:cNvPr>
              <p:cNvSpPr txBox="1"/>
              <p:nvPr/>
            </p:nvSpPr>
            <p:spPr>
              <a:xfrm>
                <a:off x="4074689" y="4487085"/>
                <a:ext cx="13039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Germany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6DC64A-7B90-4147-B8CD-1FC3BA3B806B}"/>
                  </a:ext>
                </a:extLst>
              </p:cNvPr>
              <p:cNvSpPr txBox="1"/>
              <p:nvPr/>
            </p:nvSpPr>
            <p:spPr>
              <a:xfrm>
                <a:off x="3325255" y="3438845"/>
                <a:ext cx="1069647" cy="320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Italy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3EA8919-C8A8-C54A-B3DF-1129ADE9EBAB}"/>
                  </a:ext>
                </a:extLst>
              </p:cNvPr>
              <p:cNvCxnSpPr/>
              <p:nvPr/>
            </p:nvCxnSpPr>
            <p:spPr>
              <a:xfrm flipV="1">
                <a:off x="3973074" y="2985954"/>
                <a:ext cx="1292094" cy="3772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9F4EFAF-EB0F-4646-A392-B67AC9A3AC71}"/>
                  </a:ext>
                </a:extLst>
              </p:cNvPr>
              <p:cNvCxnSpPr/>
              <p:nvPr/>
            </p:nvCxnSpPr>
            <p:spPr>
              <a:xfrm flipV="1">
                <a:off x="4869829" y="3728804"/>
                <a:ext cx="1314915" cy="5920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B9F327-02B2-4E46-A296-F28C6FE8F610}"/>
                  </a:ext>
                </a:extLst>
              </p:cNvPr>
              <p:cNvCxnSpPr/>
              <p:nvPr/>
            </p:nvCxnSpPr>
            <p:spPr>
              <a:xfrm flipV="1">
                <a:off x="3804192" y="3609275"/>
                <a:ext cx="1460975" cy="6106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C34F548-D2F5-6146-84B6-EA62BE821E39}"/>
                  </a:ext>
                </a:extLst>
              </p:cNvPr>
              <p:cNvSpPr/>
              <p:nvPr/>
            </p:nvSpPr>
            <p:spPr>
              <a:xfrm>
                <a:off x="3812943" y="3342894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47AE276-EFD4-3D49-AF3C-16ED17C257ED}"/>
                  </a:ext>
                </a:extLst>
              </p:cNvPr>
              <p:cNvSpPr/>
              <p:nvPr/>
            </p:nvSpPr>
            <p:spPr>
              <a:xfrm>
                <a:off x="5379654" y="2859355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F634C3E-541C-9E46-BAC1-91A5DB091CDF}"/>
                  </a:ext>
                </a:extLst>
              </p:cNvPr>
              <p:cNvSpPr/>
              <p:nvPr/>
            </p:nvSpPr>
            <p:spPr>
              <a:xfrm>
                <a:off x="3608418" y="4189846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6994D5-7EDB-CF46-96F9-E9C2EB52FDD5}"/>
                  </a:ext>
                </a:extLst>
              </p:cNvPr>
              <p:cNvSpPr/>
              <p:nvPr/>
            </p:nvSpPr>
            <p:spPr>
              <a:xfrm>
                <a:off x="5344754" y="3472912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FE08553-5B93-0040-8189-097BDBECD101}"/>
                  </a:ext>
                </a:extLst>
              </p:cNvPr>
              <p:cNvSpPr/>
              <p:nvPr/>
            </p:nvSpPr>
            <p:spPr>
              <a:xfrm>
                <a:off x="6184744" y="3574812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831EB9-BF0D-3A48-AF60-2DF3E34F8A83}"/>
                  </a:ext>
                </a:extLst>
              </p:cNvPr>
              <p:cNvSpPr/>
              <p:nvPr/>
            </p:nvSpPr>
            <p:spPr>
              <a:xfrm>
                <a:off x="4678064" y="4313909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71B35C-C3A7-6146-98F8-0A487B038342}"/>
                </a:ext>
              </a:extLst>
            </p:cNvPr>
            <p:cNvSpPr txBox="1"/>
            <p:nvPr/>
          </p:nvSpPr>
          <p:spPr>
            <a:xfrm>
              <a:off x="7950460" y="1930887"/>
              <a:ext cx="1069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Rome</a:t>
              </a:r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0C149A6-42DD-7840-8AC4-E30A96507C10}"/>
              </a:ext>
            </a:extLst>
          </p:cNvPr>
          <p:cNvSpPr txBox="1">
            <a:spLocks/>
          </p:cNvSpPr>
          <p:nvPr/>
        </p:nvSpPr>
        <p:spPr>
          <a:xfrm>
            <a:off x="4076418" y="4664679"/>
            <a:ext cx="4324632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1A26D9-B0C9-C34A-9649-C8EA1BDFC404}"/>
              </a:ext>
            </a:extLst>
          </p:cNvPr>
          <p:cNvCxnSpPr>
            <a:cxnSpLocks/>
          </p:cNvCxnSpPr>
          <p:nvPr/>
        </p:nvCxnSpPr>
        <p:spPr>
          <a:xfrm flipV="1">
            <a:off x="2905019" y="3468343"/>
            <a:ext cx="3162965" cy="108191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3AA394-E30C-404A-B845-25E77F8CFA3E}"/>
                  </a:ext>
                </a:extLst>
              </p:cNvPr>
              <p:cNvSpPr/>
              <p:nvPr/>
            </p:nvSpPr>
            <p:spPr>
              <a:xfrm>
                <a:off x="1765856" y="2124622"/>
                <a:ext cx="1087157" cy="605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encode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3AA394-E30C-404A-B845-25E77F8CF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856" y="2124622"/>
                <a:ext cx="1087157" cy="605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24507A6E-9014-3D4B-BD7C-26322A25A047}"/>
              </a:ext>
            </a:extLst>
          </p:cNvPr>
          <p:cNvSpPr/>
          <p:nvPr/>
        </p:nvSpPr>
        <p:spPr>
          <a:xfrm>
            <a:off x="3057633" y="2265874"/>
            <a:ext cx="9069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200" dirty="0"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AEC02F-5A8E-D44E-A9A9-52DDB2634647}"/>
              </a:ext>
            </a:extLst>
          </p:cNvPr>
          <p:cNvSpPr txBox="1"/>
          <p:nvPr/>
        </p:nvSpPr>
        <p:spPr>
          <a:xfrm>
            <a:off x="3150973" y="2457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001D375-CA9C-284D-B8A6-23971614F8DD}"/>
              </a:ext>
            </a:extLst>
          </p:cNvPr>
          <p:cNvSpPr txBox="1">
            <a:spLocks/>
          </p:cNvSpPr>
          <p:nvPr/>
        </p:nvSpPr>
        <p:spPr>
          <a:xfrm>
            <a:off x="400051" y="2769562"/>
            <a:ext cx="1787096" cy="607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altLang="zh-Hans" dirty="0"/>
              <a:t>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C920E5-95C7-CD48-A58B-146C778C027F}"/>
                  </a:ext>
                </a:extLst>
              </p:cNvPr>
              <p:cNvSpPr/>
              <p:nvPr/>
            </p:nvSpPr>
            <p:spPr>
              <a:xfrm>
                <a:off x="1765856" y="2733104"/>
                <a:ext cx="1087157" cy="605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encode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C920E5-95C7-CD48-A58B-146C778C0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856" y="2733104"/>
                <a:ext cx="1087157" cy="605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C045A9B0-047C-D944-BF4B-84A6821194E3}"/>
              </a:ext>
            </a:extLst>
          </p:cNvPr>
          <p:cNvSpPr/>
          <p:nvPr/>
        </p:nvSpPr>
        <p:spPr>
          <a:xfrm>
            <a:off x="3057633" y="2874356"/>
            <a:ext cx="12052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200" dirty="0"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EEE511-B262-644F-8D41-D28F2C6AF690}"/>
              </a:ext>
            </a:extLst>
          </p:cNvPr>
          <p:cNvSpPr txBox="1"/>
          <p:nvPr/>
        </p:nvSpPr>
        <p:spPr>
          <a:xfrm>
            <a:off x="3150973" y="3065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38B226-E44A-504C-8AD1-4890094FFD33}"/>
              </a:ext>
            </a:extLst>
          </p:cNvPr>
          <p:cNvSpPr/>
          <p:nvPr/>
        </p:nvSpPr>
        <p:spPr>
          <a:xfrm>
            <a:off x="7773843" y="195007"/>
            <a:ext cx="10879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sz="2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models</a:t>
            </a:r>
            <a:endParaRPr lang="en-US" sz="2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FBD01A9-D388-594A-B815-ADD9462685DF}"/>
              </a:ext>
            </a:extLst>
          </p:cNvPr>
          <p:cNvSpPr txBox="1">
            <a:spLocks/>
          </p:cNvSpPr>
          <p:nvPr/>
        </p:nvSpPr>
        <p:spPr>
          <a:xfrm>
            <a:off x="5472311" y="6253332"/>
            <a:ext cx="3664205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Hans" sz="2000" dirty="0"/>
              <a:t>Word2vec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[</a:t>
            </a:r>
            <a:r>
              <a:rPr lang="en-US" altLang="zh-Hans" sz="2000" dirty="0" err="1">
                <a:solidFill>
                  <a:srgbClr val="7030A0"/>
                </a:solidFill>
              </a:rPr>
              <a:t>Mikolov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et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al’13]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 err="1"/>
              <a:t>GloVe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[Pennington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et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al’14]</a:t>
            </a:r>
            <a:endParaRPr lang="en-US" sz="2000" dirty="0"/>
          </a:p>
        </p:txBody>
      </p:sp>
      <p:pic>
        <p:nvPicPr>
          <p:cNvPr id="49" name="Content Placeholder 4">
            <a:extLst>
              <a:ext uri="{FF2B5EF4-FFF2-40B4-BE49-F238E27FC236}">
                <a16:creationId xmlns:a16="http://schemas.microsoft.com/office/drawing/2014/main" id="{3690B8FD-1BC9-3D48-A819-BD8B60945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43" y="313760"/>
            <a:ext cx="2697999" cy="1139905"/>
          </a:xfr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68BACE6-2826-4740-BBD7-C26DDEEC7355}"/>
              </a:ext>
            </a:extLst>
          </p:cNvPr>
          <p:cNvSpPr txBox="1">
            <a:spLocks/>
          </p:cNvSpPr>
          <p:nvPr/>
        </p:nvSpPr>
        <p:spPr>
          <a:xfrm>
            <a:off x="6617018" y="1357393"/>
            <a:ext cx="2550426" cy="607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0633402-CC1C-ED43-9415-641714616F74}"/>
              </a:ext>
            </a:extLst>
          </p:cNvPr>
          <p:cNvSpPr txBox="1">
            <a:spLocks/>
          </p:cNvSpPr>
          <p:nvPr/>
        </p:nvSpPr>
        <p:spPr>
          <a:xfrm>
            <a:off x="400050" y="1642327"/>
            <a:ext cx="8563356" cy="487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600" dirty="0"/>
              <a:t>Represent</a:t>
            </a:r>
            <a:r>
              <a:rPr lang="zh-CN" altLang="en-US" sz="2600" dirty="0"/>
              <a:t> </a:t>
            </a:r>
            <a:r>
              <a:rPr lang="en-US" altLang="zh-CN" sz="2600" dirty="0"/>
              <a:t>words</a:t>
            </a:r>
            <a:r>
              <a:rPr lang="zh-CN" altLang="en-US" sz="2600" dirty="0"/>
              <a:t> </a:t>
            </a:r>
            <a:r>
              <a:rPr lang="en-US" altLang="zh-CN" sz="2600" dirty="0"/>
              <a:t>by</a:t>
            </a:r>
            <a:r>
              <a:rPr lang="zh-CN" altLang="en-US" sz="2600" dirty="0"/>
              <a:t> </a:t>
            </a:r>
            <a:r>
              <a:rPr lang="en-US" sz="2600" dirty="0"/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110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/>
      <p:bldP spid="37" grpId="0"/>
      <p:bldP spid="38" grpId="0"/>
      <p:bldP spid="39" grpId="0"/>
      <p:bldP spid="40" grpId="0"/>
      <p:bldP spid="41" grpId="0"/>
      <p:bldP spid="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6882-B361-6842-8F78-E01C74B9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Words with Similar Meanings (Hierarchically)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F6E60-464B-5641-8F15-684059A2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59"/>
            <a:ext cx="9144000" cy="2791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5300CD-B95B-6140-BE46-AFA047C3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3"/>
          <a:stretch/>
        </p:blipFill>
        <p:spPr>
          <a:xfrm>
            <a:off x="228600" y="4300168"/>
            <a:ext cx="8915400" cy="14668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6F56E6-F384-3B4B-9697-0AF035EC6D82}"/>
              </a:ext>
            </a:extLst>
          </p:cNvPr>
          <p:cNvSpPr txBox="1">
            <a:spLocks/>
          </p:cNvSpPr>
          <p:nvPr/>
        </p:nvSpPr>
        <p:spPr>
          <a:xfrm>
            <a:off x="3942607" y="6410912"/>
            <a:ext cx="5201393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rgbClr val="7030A0"/>
                </a:solidFill>
              </a:rPr>
              <a:t>[Arora-Ge-Liang-</a:t>
            </a:r>
            <a:r>
              <a:rPr lang="en-US" altLang="zh-CN" sz="2000" dirty="0">
                <a:solidFill>
                  <a:srgbClr val="7030A0"/>
                </a:solidFill>
              </a:rPr>
              <a:t>M.</a:t>
            </a:r>
            <a:r>
              <a:rPr lang="en-US" sz="2000" dirty="0">
                <a:solidFill>
                  <a:srgbClr val="7030A0"/>
                </a:solidFill>
              </a:rPr>
              <a:t>-</a:t>
            </a:r>
            <a:r>
              <a:rPr lang="en-US" sz="2000" dirty="0" err="1">
                <a:solidFill>
                  <a:srgbClr val="7030A0"/>
                </a:solidFill>
              </a:rPr>
              <a:t>Risteski</a:t>
            </a:r>
            <a:r>
              <a:rPr lang="en-US" altLang="zh-Hans" sz="2000" dirty="0">
                <a:solidFill>
                  <a:srgbClr val="7030A0"/>
                </a:solidFill>
              </a:rPr>
              <a:t>,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TACL</a:t>
            </a:r>
            <a:r>
              <a:rPr lang="en-US" sz="2000" dirty="0">
                <a:solidFill>
                  <a:srgbClr val="7030A0"/>
                </a:solidFill>
              </a:rPr>
              <a:t>’1</a:t>
            </a:r>
            <a:r>
              <a:rPr lang="en-US" altLang="zh-Hans" sz="2000" dirty="0">
                <a:solidFill>
                  <a:srgbClr val="7030A0"/>
                </a:solidFill>
              </a:rPr>
              <a:t>7</a:t>
            </a:r>
            <a:r>
              <a:rPr lang="en-US" altLang="zh-CN" sz="2000" dirty="0">
                <a:solidFill>
                  <a:srgbClr val="7030A0"/>
                </a:solidFill>
              </a:rPr>
              <a:t>,18</a:t>
            </a:r>
            <a:r>
              <a:rPr lang="en-US" sz="2000" dirty="0">
                <a:solidFill>
                  <a:srgbClr val="7030A0"/>
                </a:solidFill>
              </a:rPr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079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8FEA-53F7-C34B-83C0-B824CE9D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D0C4C0-1083-3043-B25B-A36CE4B7A4AB}"/>
              </a:ext>
            </a:extLst>
          </p:cNvPr>
          <p:cNvSpPr txBox="1">
            <a:spLocks/>
          </p:cNvSpPr>
          <p:nvPr/>
        </p:nvSpPr>
        <p:spPr>
          <a:xfrm>
            <a:off x="400050" y="1489755"/>
            <a:ext cx="719175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Arthur Samuel (1959): Machine Learning is the field of study that gives the computer the ability to learn without being explicitly programmed.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535F5-E4E1-BE40-91D4-F8535C267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86" y="1169122"/>
            <a:ext cx="13716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D51BD-70EE-F345-B4B1-0B7920E66D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077" b="-2"/>
          <a:stretch/>
        </p:blipFill>
        <p:spPr>
          <a:xfrm>
            <a:off x="335170" y="3286022"/>
            <a:ext cx="6730649" cy="204096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5D67C-CE26-514F-8890-4581402A5B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44" y="3725407"/>
            <a:ext cx="2042556" cy="20425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49FDE3-479D-CB40-8DA8-D08AB03D6DD9}"/>
              </a:ext>
            </a:extLst>
          </p:cNvPr>
          <p:cNvSpPr txBox="1">
            <a:spLocks/>
          </p:cNvSpPr>
          <p:nvPr/>
        </p:nvSpPr>
        <p:spPr>
          <a:xfrm>
            <a:off x="6832721" y="6442998"/>
            <a:ext cx="2311279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Photos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1149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5000" dirty="0"/>
              <a:t>Reinforcement</a:t>
            </a:r>
            <a:r>
              <a:rPr lang="en-US" sz="5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125080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10</a:t>
            </a:r>
          </a:p>
        </p:txBody>
      </p:sp>
      <p:pic>
        <p:nvPicPr>
          <p:cNvPr id="21" name="pomdp_humanoid-stage-10-real">
            <a:hlinkClick r:id="" action="ppaction://media"/>
            <a:extLst>
              <a:ext uri="{FF2B5EF4-FFF2-40B4-BE49-F238E27FC236}">
                <a16:creationId xmlns:a16="http://schemas.microsoft.com/office/drawing/2014/main" id="{1E4C1E3C-7FDB-5B46-BE67-0D96CE2A19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408" y="2029968"/>
            <a:ext cx="2540000" cy="25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8FD1EC-D56B-394B-AA3B-E72850370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02842F-7235-BF4A-9553-B44B5E692296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408486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67D0D-3E00-4741-AEA9-DF9F61158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20</a:t>
            </a:r>
          </a:p>
        </p:txBody>
      </p:sp>
      <p:pic>
        <p:nvPicPr>
          <p:cNvPr id="4" name="pomdp_humanoid-stage-20-real">
            <a:hlinkClick r:id="" action="ppaction://media"/>
            <a:extLst>
              <a:ext uri="{FF2B5EF4-FFF2-40B4-BE49-F238E27FC236}">
                <a16:creationId xmlns:a16="http://schemas.microsoft.com/office/drawing/2014/main" id="{44A5278F-ABAD-884D-9C91-554B5707A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3900" y="2025574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17ABAE-3787-3740-9BA5-500C1AE5E08D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37480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80</a:t>
            </a:r>
          </a:p>
        </p:txBody>
      </p:sp>
      <p:pic>
        <p:nvPicPr>
          <p:cNvPr id="4" name="pomdp_humanoid-stage-80-real">
            <a:hlinkClick r:id="" action="ppaction://media"/>
            <a:extLst>
              <a:ext uri="{FF2B5EF4-FFF2-40B4-BE49-F238E27FC236}">
                <a16:creationId xmlns:a16="http://schemas.microsoft.com/office/drawing/2014/main" id="{604E2E12-7F7B-7A4F-BDFD-13B598771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408" y="2029968"/>
            <a:ext cx="2540000" cy="25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1C8F8C-C234-7144-9DC0-1BAD96EAA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7DA05-4C5E-1540-AF1A-9DB80B07FCD2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26809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210</a:t>
            </a:r>
          </a:p>
        </p:txBody>
      </p:sp>
      <p:pic>
        <p:nvPicPr>
          <p:cNvPr id="4" name="pomdp_humanoid-stage-210-real">
            <a:hlinkClick r:id="" action="ppaction://media"/>
            <a:extLst>
              <a:ext uri="{FF2B5EF4-FFF2-40B4-BE49-F238E27FC236}">
                <a16:creationId xmlns:a16="http://schemas.microsoft.com/office/drawing/2014/main" id="{38AF94AF-C903-C24D-A049-A3349E1F6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408" y="2029968"/>
            <a:ext cx="2540000" cy="25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C87852-D4E1-9644-BDCE-C81AB32D1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6F950-F309-824A-BBC9-233AB9E627FC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10497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B8C0-29D9-5C4E-9571-3EDF7872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1772C-7D54-AE48-9DD0-5FDF235B0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collect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interactively</a:t>
            </a: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7D3065-2596-3446-BEC0-860EF3F3964A}"/>
              </a:ext>
            </a:extLst>
          </p:cNvPr>
          <p:cNvSpPr txBox="1">
            <a:spLocks/>
          </p:cNvSpPr>
          <p:nvPr/>
        </p:nvSpPr>
        <p:spPr>
          <a:xfrm>
            <a:off x="6502612" y="2906026"/>
            <a:ext cx="3057024" cy="781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Improve the strategy based on the feedbacks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560E9-2E76-DB48-8307-F78F171E95C4}"/>
              </a:ext>
            </a:extLst>
          </p:cNvPr>
          <p:cNvSpPr txBox="1"/>
          <p:nvPr/>
        </p:nvSpPr>
        <p:spPr>
          <a:xfrm>
            <a:off x="3062674" y="2866473"/>
            <a:ext cx="1325880" cy="821026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906BD-92AA-A444-A0F1-387A3B4F8208}"/>
              </a:ext>
            </a:extLst>
          </p:cNvPr>
          <p:cNvSpPr txBox="1"/>
          <p:nvPr/>
        </p:nvSpPr>
        <p:spPr>
          <a:xfrm>
            <a:off x="4788564" y="2866473"/>
            <a:ext cx="1450984" cy="822960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rmAutofit/>
          </a:bodyPr>
          <a:lstStyle/>
          <a:p>
            <a:pPr algn="ctr"/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Training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82DEEE84-C6C6-A24E-9C02-887AE558C484}"/>
              </a:ext>
            </a:extLst>
          </p:cNvPr>
          <p:cNvSpPr/>
          <p:nvPr/>
        </p:nvSpPr>
        <p:spPr>
          <a:xfrm>
            <a:off x="3725614" y="2519286"/>
            <a:ext cx="1779102" cy="939114"/>
          </a:xfrm>
          <a:prstGeom prst="arc">
            <a:avLst>
              <a:gd name="adj1" fmla="val 11301748"/>
              <a:gd name="adj2" fmla="val 2096683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0A7B0C0E-5690-9D4F-9F17-C745A5CCEB55}"/>
              </a:ext>
            </a:extLst>
          </p:cNvPr>
          <p:cNvSpPr/>
          <p:nvPr/>
        </p:nvSpPr>
        <p:spPr>
          <a:xfrm rot="10800000">
            <a:off x="3746529" y="3114968"/>
            <a:ext cx="1779102" cy="939114"/>
          </a:xfrm>
          <a:prstGeom prst="arc">
            <a:avLst>
              <a:gd name="adj1" fmla="val 11301748"/>
              <a:gd name="adj2" fmla="val 20966830"/>
            </a:avLst>
          </a:prstGeom>
          <a:ln w="38100">
            <a:solidFill>
              <a:srgbClr val="FF2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F702FC-EC34-8145-ADC1-FC96B8319A89}"/>
              </a:ext>
            </a:extLst>
          </p:cNvPr>
          <p:cNvSpPr txBox="1">
            <a:spLocks/>
          </p:cNvSpPr>
          <p:nvPr/>
        </p:nvSpPr>
        <p:spPr>
          <a:xfrm>
            <a:off x="297251" y="2906026"/>
            <a:ext cx="2734507" cy="698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 Try the strategy and collect feedbacks</a:t>
            </a:r>
          </a:p>
        </p:txBody>
      </p:sp>
    </p:spTree>
    <p:extLst>
      <p:ext uri="{BB962C8B-B14F-4D97-AF65-F5344CB8AC3E}">
        <p14:creationId xmlns:p14="http://schemas.microsoft.com/office/powerpoint/2010/main" val="2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1441099"/>
          </a:xfrm>
        </p:spPr>
        <p:txBody>
          <a:bodyPr>
            <a:normAutofit/>
          </a:bodyPr>
          <a:lstStyle/>
          <a:p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br>
              <a:rPr lang="en-US" altLang="zh-CN" dirty="0"/>
            </a:br>
            <a:r>
              <a:rPr lang="en-US" altLang="zh-CN" dirty="0"/>
              <a:t>(A Simplistic View Based on Tasks) 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EFFE33-434B-0648-9199-22B2FAF04330}"/>
              </a:ext>
            </a:extLst>
          </p:cNvPr>
          <p:cNvSpPr/>
          <p:nvPr/>
        </p:nvSpPr>
        <p:spPr>
          <a:xfrm>
            <a:off x="2200397" y="197838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F48D1-687A-E842-85B6-0FFE43A931A3}"/>
              </a:ext>
            </a:extLst>
          </p:cNvPr>
          <p:cNvSpPr>
            <a:spLocks/>
          </p:cNvSpPr>
          <p:nvPr/>
        </p:nvSpPr>
        <p:spPr>
          <a:xfrm>
            <a:off x="4398519" y="198049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CB4585-D93D-4B45-B79A-4256418F6A51}"/>
              </a:ext>
            </a:extLst>
          </p:cNvPr>
          <p:cNvSpPr/>
          <p:nvPr/>
        </p:nvSpPr>
        <p:spPr>
          <a:xfrm>
            <a:off x="3299460" y="3547853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A81F-2AF7-2345-B942-6E4487281D97}"/>
              </a:ext>
            </a:extLst>
          </p:cNvPr>
          <p:cNvSpPr txBox="1"/>
          <p:nvPr/>
        </p:nvSpPr>
        <p:spPr>
          <a:xfrm>
            <a:off x="1461106" y="6145251"/>
            <a:ext cx="613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also</a:t>
            </a:r>
            <a:r>
              <a:rPr lang="zh-CN" alt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viewed as tools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/methods</a:t>
            </a:r>
            <a:endParaRPr lang="en-US" sz="2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29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A514-8B27-7C4A-BBAE-22B87F3E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Tools/Topics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39EE-70DC-E042-B85A-726F49AA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440060"/>
            <a:ext cx="8563356" cy="4563836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 basics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tradeoff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advice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 Broader aspects of ML</a:t>
            </a:r>
          </a:p>
          <a:p>
            <a:pPr lvl="1"/>
            <a:r>
              <a:rPr lang="en-US" dirty="0"/>
              <a:t> Robustness/fairness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9E500-2E2E-6142-BF52-96C4C16D7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t="1297" r="3629" b="-1297"/>
          <a:stretch/>
        </p:blipFill>
        <p:spPr>
          <a:xfrm>
            <a:off x="4970879" y="1160055"/>
            <a:ext cx="3819961" cy="22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74EA-1503-5F4A-A3BE-919D295F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85" y="966412"/>
            <a:ext cx="8563356" cy="976775"/>
          </a:xfrm>
        </p:spPr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43EB3-BDA2-404A-9222-D222D00B8981}"/>
              </a:ext>
            </a:extLst>
          </p:cNvPr>
          <p:cNvSpPr txBox="1"/>
          <p:nvPr/>
        </p:nvSpPr>
        <p:spPr>
          <a:xfrm>
            <a:off x="5917375" y="2790700"/>
            <a:ext cx="2291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1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5457-306A-594A-B436-8407995B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My Group’s Research: Machine Learning Tools/Theory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D909-05BF-664F-8B0A-A02917E5B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</a:t>
            </a:r>
          </a:p>
          <a:p>
            <a:r>
              <a:rPr lang="en-US" dirty="0"/>
              <a:t> train faster? </a:t>
            </a:r>
          </a:p>
          <a:p>
            <a:r>
              <a:rPr lang="en-US" dirty="0"/>
              <a:t> pick the correct model (and hyperparameters)? </a:t>
            </a:r>
          </a:p>
          <a:p>
            <a:r>
              <a:rPr lang="en-US" dirty="0"/>
              <a:t> regularize the models so that they can generalize with fewer samples to unseen scenarios? </a:t>
            </a:r>
          </a:p>
          <a:p>
            <a:r>
              <a:rPr lang="en-US" dirty="0"/>
              <a:t> </a:t>
            </a:r>
            <a:r>
              <a:rPr lang="en-US" dirty="0" err="1"/>
              <a:t>robustify</a:t>
            </a:r>
            <a:r>
              <a:rPr lang="en-US" dirty="0"/>
              <a:t> the models?</a:t>
            </a:r>
          </a:p>
          <a:p>
            <a:pPr marL="0" indent="0">
              <a:buNone/>
            </a:pPr>
            <a:r>
              <a:rPr lang="en-US" dirty="0"/>
              <a:t>Various settings: </a:t>
            </a:r>
          </a:p>
          <a:p>
            <a:r>
              <a:rPr lang="en-US" dirty="0"/>
              <a:t> supervised learning</a:t>
            </a:r>
          </a:p>
          <a:p>
            <a:r>
              <a:rPr lang="en-US" dirty="0"/>
              <a:t> unsupervised learning</a:t>
            </a:r>
          </a:p>
          <a:p>
            <a:r>
              <a:rPr lang="en-US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34860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8FEA-53F7-C34B-83C0-B824CE9D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539944-24CD-E440-BA1A-D1A8904F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273" t="18592" b="25731"/>
          <a:stretch/>
        </p:blipFill>
        <p:spPr>
          <a:xfrm>
            <a:off x="7113319" y="1608188"/>
            <a:ext cx="2030681" cy="122316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D0C4C0-1083-3043-B25B-A36CE4B7A4AB}"/>
              </a:ext>
            </a:extLst>
          </p:cNvPr>
          <p:cNvSpPr txBox="1">
            <a:spLocks/>
          </p:cNvSpPr>
          <p:nvPr/>
        </p:nvSpPr>
        <p:spPr>
          <a:xfrm>
            <a:off x="400050" y="1489755"/>
            <a:ext cx="6843898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Tom Mitchell (1998): a computer program is said to learn from experience E with respect to some class of tasks T and performance measure P, if its performance at tasks in T, as measured by P, improves with experience 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5583-93D3-A340-A1AE-F78E0D46D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44" y="3725407"/>
            <a:ext cx="2042556" cy="20425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121220-6B13-D04C-BA60-E1AE0377ACED}"/>
              </a:ext>
            </a:extLst>
          </p:cNvPr>
          <p:cNvSpPr txBox="1">
            <a:spLocks/>
          </p:cNvSpPr>
          <p:nvPr/>
        </p:nvSpPr>
        <p:spPr>
          <a:xfrm>
            <a:off x="400050" y="4127053"/>
            <a:ext cx="657076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Experience (data): games played by the program (with itself)</a:t>
            </a:r>
          </a:p>
          <a:p>
            <a:pPr marL="0" indent="0">
              <a:buNone/>
            </a:pPr>
            <a:r>
              <a:rPr lang="en-US" dirty="0"/>
              <a:t>Performance measure: winning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17BF02-7901-DF4E-A1BE-EF42DB93B756}"/>
              </a:ext>
            </a:extLst>
          </p:cNvPr>
          <p:cNvSpPr txBox="1">
            <a:spLocks/>
          </p:cNvSpPr>
          <p:nvPr/>
        </p:nvSpPr>
        <p:spPr>
          <a:xfrm>
            <a:off x="5490810" y="6486493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 from Tom Mitchell’s homepage</a:t>
            </a:r>
          </a:p>
        </p:txBody>
      </p:sp>
    </p:spTree>
    <p:extLst>
      <p:ext uri="{BB962C8B-B14F-4D97-AF65-F5344CB8AC3E}">
        <p14:creationId xmlns:p14="http://schemas.microsoft.com/office/powerpoint/2010/main" val="317709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826B-4205-5341-A98F-15EC0F0C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B0CC054-2492-2E4C-81E3-7A70B8B16F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90905951"/>
                  </p:ext>
                </p:extLst>
              </p:nvPr>
            </p:nvGraphicFramePr>
            <p:xfrm>
              <a:off x="1079603" y="1760495"/>
              <a:ext cx="6908594" cy="370363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8B0CC054-2492-2E4C-81E3-7A70B8B16F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9603" y="1760495"/>
                <a:ext cx="6908594" cy="3703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6DB63-ECC7-2D4E-92FB-96059DEF868F}"/>
                  </a:ext>
                </a:extLst>
              </p:cNvPr>
              <p:cNvSpPr txBox="1"/>
              <p:nvPr/>
            </p:nvSpPr>
            <p:spPr>
              <a:xfrm>
                <a:off x="4114800" y="2974769"/>
                <a:ext cx="2011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6DB63-ECC7-2D4E-92FB-96059DEF8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4769"/>
                <a:ext cx="2011768" cy="276999"/>
              </a:xfrm>
              <a:prstGeom prst="rect">
                <a:avLst/>
              </a:prstGeom>
              <a:blipFill>
                <a:blip r:embed="rId5"/>
                <a:stretch>
                  <a:fillRect l="-3797" t="-4348" r="-253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04D2579B-F8BB-114C-A37C-63F681B331C2}"/>
              </a:ext>
            </a:extLst>
          </p:cNvPr>
          <p:cNvSpPr txBox="1">
            <a:spLocks/>
          </p:cNvSpPr>
          <p:nvPr/>
        </p:nvSpPr>
        <p:spPr>
          <a:xfrm>
            <a:off x="552450" y="428433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Reinforcement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59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0F2549-9A67-4F12-9C1C-747CFFD1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438275"/>
            <a:ext cx="72961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86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3344A-FB63-4D51-9E5D-14F9F1DC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838200"/>
            <a:ext cx="71723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1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B3AEB-96E4-4651-8111-CB77E6C5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733425"/>
            <a:ext cx="66865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86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0EF84-4177-470B-8454-2D9D53AA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657225"/>
            <a:ext cx="66770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2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5FE5EF-9EFE-4D77-8B41-54D60974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681037"/>
            <a:ext cx="70675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2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E3273-B6D2-4235-BB78-4F0E534C5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909637"/>
            <a:ext cx="70389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57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FB59ED-7302-46D7-BFB2-3529584E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738187"/>
            <a:ext cx="69437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77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57502-3120-47AF-86F2-3CDB9D45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661987"/>
            <a:ext cx="70008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00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43170-BDB7-426C-A65E-BC366256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652462"/>
            <a:ext cx="72199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1C4874-ED52-4459-BEBC-0956B5905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47775"/>
            <a:ext cx="73533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76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3BB1B-E8FF-4B4B-9BF9-121010CD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709612"/>
            <a:ext cx="69723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8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7F9381-1F68-4356-99CB-5270A304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671512"/>
            <a:ext cx="70485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28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02407-5FA1-4CD7-AF5F-8FF095F6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733425"/>
            <a:ext cx="68008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992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E3DF94-07AE-4687-8F8E-A617C8A6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642937"/>
            <a:ext cx="72485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90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C2835-A3BC-4307-B0E1-57850A99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704850"/>
            <a:ext cx="6848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88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D4E02-E5FB-459E-9831-0B57FC6F5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7" y="719137"/>
            <a:ext cx="68675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47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C4EEF-B64C-4166-91F6-2E8058E2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852487"/>
            <a:ext cx="66484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28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05192-7F86-41F7-ABF0-42F69B52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838200"/>
            <a:ext cx="64960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11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1643F-2701-46CF-B0FB-505E83D1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633412"/>
            <a:ext cx="65341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02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137342-69B9-46FB-BBAD-E02AC8AE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09612"/>
            <a:ext cx="68580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2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4A483-8C9D-4B51-AC50-3B9B313B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971550"/>
            <a:ext cx="72961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93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C07416-568C-4A89-AB24-670C3F07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881062"/>
            <a:ext cx="72961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596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B91CB-392F-495A-9120-B6F1242D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076325"/>
            <a:ext cx="70485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4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95C63-13E6-4B20-82A8-904AF0C6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52487"/>
            <a:ext cx="70104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61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9391B6-1134-4A8C-93DC-718F4A72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700087"/>
            <a:ext cx="73152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67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94D3B-638C-4B87-8BBE-7181AE94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985837"/>
            <a:ext cx="72009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04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D7B106-A8CF-4481-9923-7DB0C143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85800"/>
            <a:ext cx="7086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98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F2650-0C7B-4274-9E98-F27A79EF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714375"/>
            <a:ext cx="70675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8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4F4274-3552-4BE5-9FF5-F6E1ADDE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771525"/>
            <a:ext cx="69437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3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AEE95-4436-4A9A-8DF7-B8D6B1D5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904875"/>
            <a:ext cx="71723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096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8D85-E02E-479C-9B29-94226418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804862"/>
            <a:ext cx="69342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0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51E2A-94A6-435A-9174-11575315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95350"/>
            <a:ext cx="73723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76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C1F13-12B3-4ED1-9F3C-A5828DC0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866775"/>
            <a:ext cx="69056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038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8E54EA-4AA4-450C-A9DF-BA6A9CBD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938212"/>
            <a:ext cx="67913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949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64923-20A5-4646-8259-5F013D023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890587"/>
            <a:ext cx="73056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987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4DED7-6A40-4B38-851A-3B5091A8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681037"/>
            <a:ext cx="68199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264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A84DA-9608-4CE5-8EC9-B24654C4D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781050"/>
            <a:ext cx="7115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7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31E43-C912-46B0-9936-B122D081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728662"/>
            <a:ext cx="71913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482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1A339-4ADC-4D3D-9CC9-963E4B67D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842962"/>
            <a:ext cx="70866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5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webextensions/webextension1.xml><?xml version="1.0" encoding="utf-8"?>
<we:webextension xmlns:we="http://schemas.microsoft.com/office/webextensions/webextension/2010/11" id="{0632FA01-46E2-A34D-A99B-1A4720E12A57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29"/>
    <we:property name="slideId" value="680"/>
    <we:property name="starttime" value="7"/>
    <we:property name="vid" value="&quot;https://www.youtube.com/watch?v=M-QUkgk3Hy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120033</TotalTime>
  <Words>1092</Words>
  <Application>Microsoft Office PowerPoint</Application>
  <PresentationFormat>On-screen Show (4:3)</PresentationFormat>
  <Paragraphs>241</Paragraphs>
  <Slides>96</Slides>
  <Notes>48</Notes>
  <HiddenSlides>3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Calibri</vt:lpstr>
      <vt:lpstr>Calibri Light</vt:lpstr>
      <vt:lpstr>Cambria Math</vt:lpstr>
      <vt:lpstr>Rockwell</vt:lpstr>
      <vt:lpstr>Rockwell Condensed</vt:lpstr>
      <vt:lpstr>Wingdings</vt:lpstr>
      <vt:lpstr>Wingdings 2</vt:lpstr>
      <vt:lpstr>HDOfficeLightV0</vt:lpstr>
      <vt:lpstr>Wood Type</vt:lpstr>
      <vt:lpstr>Machine Learning</vt:lpstr>
      <vt:lpstr>Topics Covered in This Course</vt:lpstr>
      <vt:lpstr>PowerPoint Presentation</vt:lpstr>
      <vt:lpstr>Pre-requisite </vt:lpstr>
      <vt:lpstr>Definition of Machine Learning</vt:lpstr>
      <vt:lpstr>Definition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Taxonomy of Machine Learning  (A Simplistic View Based on Tasks)  </vt:lpstr>
      <vt:lpstr>Supervised Learning</vt:lpstr>
      <vt:lpstr>Housing Price Prediction</vt:lpstr>
      <vt:lpstr>Housing Price Prediction</vt:lpstr>
      <vt:lpstr>More Features </vt:lpstr>
      <vt:lpstr>High-dimensional Features</vt:lpstr>
      <vt:lpstr>Regression vs Classification</vt:lpstr>
      <vt:lpstr>Supervised Learning in Computer Vision</vt:lpstr>
      <vt:lpstr>Supervised Learning in Computer Vision</vt:lpstr>
      <vt:lpstr>Supervised Learning in Natural Language Processing</vt:lpstr>
      <vt:lpstr>Unsupervised Learning</vt:lpstr>
      <vt:lpstr>Unsupervised Learning</vt:lpstr>
      <vt:lpstr>Clustering </vt:lpstr>
      <vt:lpstr>Clustering </vt:lpstr>
      <vt:lpstr>Clustering Genes</vt:lpstr>
      <vt:lpstr>Latent Semantic Analysis (LSA)</vt:lpstr>
      <vt:lpstr>Word Embeddings</vt:lpstr>
      <vt:lpstr>Clustering Words with Similar Meanings (Hierarchically)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Reinforcement Learning</vt:lpstr>
      <vt:lpstr>Taxonomy of Machine Learning  (A Simplistic View Based on Tasks)  </vt:lpstr>
      <vt:lpstr>Other Tools/Topics In This Course</vt:lpstr>
      <vt:lpstr>Questions? </vt:lpstr>
      <vt:lpstr>My Group’s Research: Machine Learning Tools/Theory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linear algebraic structure of word meanings</dc:title>
  <dc:creator>Tengyu Ma</dc:creator>
  <cp:lastModifiedBy>Bens Bernard</cp:lastModifiedBy>
  <cp:revision>8146</cp:revision>
  <cp:lastPrinted>2018-08-07T09:13:45Z</cp:lastPrinted>
  <dcterms:created xsi:type="dcterms:W3CDTF">2015-11-04T02:59:43Z</dcterms:created>
  <dcterms:modified xsi:type="dcterms:W3CDTF">2021-05-09T15:03:46Z</dcterms:modified>
</cp:coreProperties>
</file>